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media/image11.svg" ContentType="image/svg+xml"/>
  <Override PartName="/ppt/media/image12.svg" ContentType="image/svg+xml"/>
  <Override PartName="/ppt/media/image13.svg" ContentType="image/svg+xml"/>
  <Override PartName="/ppt/media/image14.svg" ContentType="image/svg+xml"/>
  <Override PartName="/ppt/media/image15.svg" ContentType="image/svg+xml"/>
  <Override PartName="/ppt/media/image4.svg" ContentType="image/svg+xml"/>
  <Override PartName="/ppt/media/image5.svg" ContentType="image/svg+xml"/>
  <Override PartName="/ppt/media/image6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</p:sldIdLst>
  <p:sldSz cx="14630400" cy="8229600"/>
  <p:notesSz cx="8229600" cy="14630400"/>
  <p:embeddedFontLst>
    <p:embeddedFont>
      <p:font typeface="Inter" panose="02000503000000020004" pitchFamily="34" charset="-122"/>
      <p:bold r:id="rId17"/>
    </p:embeddedFont>
    <p:embeddedFont>
      <p:font typeface="Calibri" panose="020F0502020204030204" charset="0"/>
      <p:regular r:id="rId18"/>
      <p:bold r:id="rId19"/>
      <p:italic r:id="rId20"/>
      <p:boldItalic r:id="rId21"/>
    </p:embeddedFont>
    <p:embeddedFont>
      <p:font typeface="Book Antiqua" panose="02040602050305030304" charset="0"/>
      <p:regular r:id="rId22"/>
      <p:bold r:id="rId23"/>
      <p:italic r:id="rId24"/>
      <p:boldItalic r:id="rId25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7252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5" Type="http://schemas.openxmlformats.org/officeDocument/2006/relationships/font" Target="fonts/font9.fntdata"/><Relationship Id="rId24" Type="http://schemas.openxmlformats.org/officeDocument/2006/relationships/font" Target="fonts/font8.fntdata"/><Relationship Id="rId23" Type="http://schemas.openxmlformats.org/officeDocument/2006/relationships/font" Target="fonts/font7.fntdata"/><Relationship Id="rId22" Type="http://schemas.openxmlformats.org/officeDocument/2006/relationships/font" Target="fonts/font6.fntdata"/><Relationship Id="rId21" Type="http://schemas.openxmlformats.org/officeDocument/2006/relationships/font" Target="fonts/font5.fntdata"/><Relationship Id="rId20" Type="http://schemas.openxmlformats.org/officeDocument/2006/relationships/font" Target="fonts/font4.fntdata"/><Relationship Id="rId2" Type="http://schemas.openxmlformats.org/officeDocument/2006/relationships/theme" Target="theme/theme1.xml"/><Relationship Id="rId19" Type="http://schemas.openxmlformats.org/officeDocument/2006/relationships/font" Target="fonts/font3.fntdata"/><Relationship Id="rId18" Type="http://schemas.openxmlformats.org/officeDocument/2006/relationships/font" Target="fonts/font2.fntdata"/><Relationship Id="rId17" Type="http://schemas.openxmlformats.org/officeDocument/2006/relationships/font" Target="fonts/font1.fntdata"/><Relationship Id="rId16" Type="http://schemas.openxmlformats.org/officeDocument/2006/relationships/tableStyles" Target="tableStyles.xml"/><Relationship Id="rId15" Type="http://schemas.openxmlformats.org/officeDocument/2006/relationships/viewProps" Target="viewProps.xml"/><Relationship Id="rId14" Type="http://schemas.openxmlformats.org/officeDocument/2006/relationships/presProps" Target="presProps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7.xml"/><Relationship Id="rId8" Type="http://schemas.openxmlformats.org/officeDocument/2006/relationships/tags" Target="../tags/tag6.xml"/><Relationship Id="rId7" Type="http://schemas.openxmlformats.org/officeDocument/2006/relationships/tags" Target="../tags/tag5.xml"/><Relationship Id="rId6" Type="http://schemas.openxmlformats.org/officeDocument/2006/relationships/tags" Target="../tags/tag4.xml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3" Type="http://schemas.openxmlformats.org/officeDocument/2006/relationships/tags" Target="../tags/tag3.xml"/><Relationship Id="rId21" Type="http://schemas.openxmlformats.org/officeDocument/2006/relationships/notesSlide" Target="../notesSlides/notesSlide2.xml"/><Relationship Id="rId20" Type="http://schemas.openxmlformats.org/officeDocument/2006/relationships/slideLayout" Target="../slideLayouts/slideLayout3.xml"/><Relationship Id="rId2" Type="http://schemas.openxmlformats.org/officeDocument/2006/relationships/tags" Target="../tags/tag2.xml"/><Relationship Id="rId19" Type="http://schemas.openxmlformats.org/officeDocument/2006/relationships/tags" Target="../tags/tag15.xml"/><Relationship Id="rId18" Type="http://schemas.openxmlformats.org/officeDocument/2006/relationships/tags" Target="../tags/tag14.xml"/><Relationship Id="rId17" Type="http://schemas.openxmlformats.org/officeDocument/2006/relationships/image" Target="../media/image6.svg"/><Relationship Id="rId16" Type="http://schemas.openxmlformats.org/officeDocument/2006/relationships/tags" Target="../tags/tag13.xml"/><Relationship Id="rId15" Type="http://schemas.openxmlformats.org/officeDocument/2006/relationships/tags" Target="../tags/tag12.xml"/><Relationship Id="rId14" Type="http://schemas.openxmlformats.org/officeDocument/2006/relationships/tags" Target="../tags/tag11.xml"/><Relationship Id="rId13" Type="http://schemas.openxmlformats.org/officeDocument/2006/relationships/tags" Target="../tags/tag10.xml"/><Relationship Id="rId12" Type="http://schemas.openxmlformats.org/officeDocument/2006/relationships/tags" Target="../tags/tag9.xml"/><Relationship Id="rId11" Type="http://schemas.openxmlformats.org/officeDocument/2006/relationships/image" Target="../media/image5.svg"/><Relationship Id="rId10" Type="http://schemas.openxmlformats.org/officeDocument/2006/relationships/tags" Target="../tags/tag8.xml"/><Relationship Id="rId1" Type="http://schemas.openxmlformats.org/officeDocument/2006/relationships/tags" Target="../tags/tag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4.xml"/><Relationship Id="rId8" Type="http://schemas.openxmlformats.org/officeDocument/2006/relationships/slideLayout" Target="../slideLayouts/slideLayout5.xml"/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1.svg"/><Relationship Id="rId2" Type="http://schemas.openxmlformats.org/officeDocument/2006/relationships/image" Target="../media/image3.png"/><Relationship Id="rId1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27.xml"/><Relationship Id="rId8" Type="http://schemas.openxmlformats.org/officeDocument/2006/relationships/tags" Target="../tags/tag26.xml"/><Relationship Id="rId7" Type="http://schemas.openxmlformats.org/officeDocument/2006/relationships/image" Target="../media/image13.svg"/><Relationship Id="rId6" Type="http://schemas.openxmlformats.org/officeDocument/2006/relationships/tags" Target="../tags/tag25.xml"/><Relationship Id="rId5" Type="http://schemas.openxmlformats.org/officeDocument/2006/relationships/tags" Target="../tags/tag24.xml"/><Relationship Id="rId4" Type="http://schemas.openxmlformats.org/officeDocument/2006/relationships/tags" Target="../tags/tag23.xml"/><Relationship Id="rId3" Type="http://schemas.openxmlformats.org/officeDocument/2006/relationships/image" Target="../media/image12.svg"/><Relationship Id="rId23" Type="http://schemas.openxmlformats.org/officeDocument/2006/relationships/notesSlide" Target="../notesSlides/notesSlide7.xml"/><Relationship Id="rId22" Type="http://schemas.openxmlformats.org/officeDocument/2006/relationships/slideLayout" Target="../slideLayouts/slideLayout8.xml"/><Relationship Id="rId21" Type="http://schemas.openxmlformats.org/officeDocument/2006/relationships/image" Target="../media/image19.png"/><Relationship Id="rId20" Type="http://schemas.openxmlformats.org/officeDocument/2006/relationships/image" Target="../media/image18.png"/><Relationship Id="rId2" Type="http://schemas.openxmlformats.org/officeDocument/2006/relationships/image" Target="../media/image3.png"/><Relationship Id="rId19" Type="http://schemas.openxmlformats.org/officeDocument/2006/relationships/image" Target="../media/image17.png"/><Relationship Id="rId18" Type="http://schemas.openxmlformats.org/officeDocument/2006/relationships/image" Target="../media/image16.png"/><Relationship Id="rId17" Type="http://schemas.openxmlformats.org/officeDocument/2006/relationships/tags" Target="../tags/tag33.xml"/><Relationship Id="rId16" Type="http://schemas.openxmlformats.org/officeDocument/2006/relationships/tags" Target="../tags/tag32.xml"/><Relationship Id="rId15" Type="http://schemas.openxmlformats.org/officeDocument/2006/relationships/image" Target="../media/image15.svg"/><Relationship Id="rId14" Type="http://schemas.openxmlformats.org/officeDocument/2006/relationships/tags" Target="../tags/tag31.xml"/><Relationship Id="rId13" Type="http://schemas.openxmlformats.org/officeDocument/2006/relationships/tags" Target="../tags/tag30.xml"/><Relationship Id="rId12" Type="http://schemas.openxmlformats.org/officeDocument/2006/relationships/tags" Target="../tags/tag29.xml"/><Relationship Id="rId11" Type="http://schemas.openxmlformats.org/officeDocument/2006/relationships/image" Target="../media/image14.svg"/><Relationship Id="rId10" Type="http://schemas.openxmlformats.org/officeDocument/2006/relationships/tags" Target="../tags/tag28.xml"/><Relationship Id="rId1" Type="http://schemas.openxmlformats.org/officeDocument/2006/relationships/tags" Target="../tags/tag2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9.xml"/><Relationship Id="rId7" Type="http://schemas.openxmlformats.org/officeDocument/2006/relationships/slideLayout" Target="../slideLayouts/slideLayout10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50" y="3408680"/>
            <a:ext cx="6209665" cy="70866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FFF"/>
                </a:solidFill>
                <a:latin typeface="Book Antiqua" panose="02040602050305030304" charset="0"/>
                <a:ea typeface="Inter Bold" pitchFamily="34" charset="-122"/>
                <a:cs typeface="Book Antiqua" panose="02040602050305030304" charset="0"/>
              </a:rPr>
              <a:t>Smart Task Manager</a:t>
            </a:r>
            <a:endParaRPr lang="en-US" sz="4450" dirty="0">
              <a:latin typeface="Book Antiqua" panose="02040602050305030304" charset="0"/>
              <a:cs typeface="Book Antiqua" panose="0204060205030503030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858520" y="4290695"/>
            <a:ext cx="7556500" cy="36322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Book Antiqua" panose="02040602050305030304" charset="0"/>
                <a:ea typeface="Inter" panose="02000503000000020004" pitchFamily="34" charset="-122"/>
                <a:cs typeface="Book Antiqua" panose="02040602050305030304" charset="0"/>
              </a:rPr>
              <a:t>A Project Explanation Document</a:t>
            </a:r>
            <a:endParaRPr lang="en-US" sz="1750" dirty="0">
              <a:latin typeface="Book Antiqua" panose="02040602050305030304" charset="0"/>
              <a:cs typeface="Book Antiqua" panose="02040602050305030304" charset="0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5089525" y="5438775"/>
            <a:ext cx="19138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US">
                <a:solidFill>
                  <a:schemeClr val="bg1">
                    <a:lumMod val="85000"/>
                  </a:schemeClr>
                </a:solidFill>
                <a:latin typeface="Book Antiqua" panose="02040602050305030304" charset="0"/>
                <a:cs typeface="Book Antiqua" panose="02040602050305030304" charset="0"/>
              </a:rPr>
              <a:t>-By  P. Thanmai</a:t>
            </a:r>
            <a:endParaRPr lang="en-IN" altLang="en-US">
              <a:solidFill>
                <a:schemeClr val="bg1">
                  <a:lumMod val="85000"/>
                </a:schemeClr>
              </a:solidFill>
              <a:latin typeface="Book Antiqua" panose="02040602050305030304" charset="0"/>
              <a:cs typeface="Book Antiqua" panose="0204060205030503030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872978"/>
            <a:ext cx="7556421" cy="141755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FFF"/>
                </a:solidFill>
                <a:latin typeface="Book Antiqua" panose="02040602050305030304" charset="0"/>
                <a:ea typeface="Inter Bold" pitchFamily="34" charset="-122"/>
                <a:cs typeface="Book Antiqua" panose="02040602050305030304" charset="0"/>
              </a:rPr>
              <a:t>Smart Task Manager: A Decision Assistant</a:t>
            </a:r>
            <a:endParaRPr lang="en-US" sz="4450" b="1" dirty="0">
              <a:solidFill>
                <a:srgbClr val="FFFFFF"/>
              </a:solidFill>
              <a:latin typeface="Book Antiqua" panose="02040602050305030304" charset="0"/>
              <a:ea typeface="Inter Bold" pitchFamily="34" charset="-122"/>
              <a:cs typeface="Book Antiqua" panose="0204060205030503030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280190" y="4630698"/>
            <a:ext cx="7556421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Book Antiqua" panose="02040602050305030304" charset="0"/>
                <a:ea typeface="Inter" panose="02000503000000020004" pitchFamily="34" charset="-122"/>
                <a:cs typeface="Book Antiqua" panose="02040602050305030304" charset="0"/>
              </a:rPr>
              <a:t>More than just a task list, it intelligently guides users, manages cognitive load, and helps them execute tasks with clarity and focus.</a:t>
            </a:r>
            <a:endParaRPr lang="en-US" sz="1750" dirty="0">
              <a:solidFill>
                <a:srgbClr val="E5E0DF"/>
              </a:solidFill>
              <a:latin typeface="Book Antiqua" panose="02040602050305030304" charset="0"/>
              <a:ea typeface="Inter" panose="02000503000000020004" pitchFamily="34" charset="-122"/>
              <a:cs typeface="Book Antiqua" panose="02040602050305030304" charset="0"/>
            </a:endParaRPr>
          </a:p>
        </p:txBody>
      </p:sp>
      <p:sp>
        <p:nvSpPr>
          <p:cNvPr id="5" name="Rectangles 4"/>
          <p:cNvSpPr/>
          <p:nvPr/>
        </p:nvSpPr>
        <p:spPr>
          <a:xfrm>
            <a:off x="12647930" y="7604125"/>
            <a:ext cx="1971040" cy="625475"/>
          </a:xfrm>
          <a:prstGeom prst="rect">
            <a:avLst/>
          </a:prstGeom>
          <a:solidFill>
            <a:srgbClr val="272525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I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28336"/>
            <a:ext cx="5670590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FFF"/>
                </a:solidFill>
                <a:latin typeface="Book Antiqua" panose="02040602050305030304" charset="0"/>
                <a:ea typeface="Inter Bold" pitchFamily="34" charset="-122"/>
                <a:cs typeface="Book Antiqua" panose="02040602050305030304" charset="0"/>
              </a:rPr>
              <a:t>The Core Problem</a:t>
            </a:r>
            <a:endParaRPr lang="en-US" sz="4450" dirty="0">
              <a:latin typeface="Book Antiqua" panose="02040602050305030304" charset="0"/>
              <a:cs typeface="Book Antiqua" panose="0204060205030503030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3090743"/>
            <a:ext cx="130428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Book Antiqua" panose="02040602050305030304" charset="0"/>
                <a:ea typeface="Inter" panose="02000503000000020004" pitchFamily="34" charset="-122"/>
                <a:cs typeface="Book Antiqua" panose="02040602050305030304" charset="0"/>
              </a:rPr>
              <a:t>Traditional task apps often fail to help users prioritize, manage cognitive load, or guide them to the next actionable step.</a:t>
            </a:r>
            <a:endParaRPr lang="en-US" sz="1750" dirty="0">
              <a:solidFill>
                <a:srgbClr val="E5E0DF"/>
              </a:solidFill>
              <a:latin typeface="Book Antiqua" panose="02040602050305030304" charset="0"/>
              <a:ea typeface="Inter" panose="02000503000000020004" pitchFamily="34" charset="-122"/>
              <a:cs typeface="Book Antiqua" panose="02040602050305030304" charset="0"/>
            </a:endParaRPr>
          </a:p>
        </p:txBody>
      </p:sp>
      <p:sp>
        <p:nvSpPr>
          <p:cNvPr id="4" name="Shape 2"/>
          <p:cNvSpPr/>
          <p:nvPr>
            <p:custDataLst>
              <p:tags r:id="rId1"/>
            </p:custDataLst>
          </p:nvPr>
        </p:nvSpPr>
        <p:spPr>
          <a:xfrm>
            <a:off x="793790" y="3708797"/>
            <a:ext cx="4196358" cy="2592348"/>
          </a:xfrm>
          <a:prstGeom prst="roundRect">
            <a:avLst>
              <a:gd name="adj" fmla="val 3675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5" name="Shape 3"/>
          <p:cNvSpPr/>
          <p:nvPr>
            <p:custDataLst>
              <p:tags r:id="rId2"/>
            </p:custDataLst>
          </p:nvPr>
        </p:nvSpPr>
        <p:spPr>
          <a:xfrm>
            <a:off x="1028224" y="3943231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2B0AFF"/>
          </a:solidFill>
        </p:spPr>
      </p:sp>
      <p:pic>
        <p:nvPicPr>
          <p:cNvPr id="6" name="Image 0" descr="preencoded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15390" y="4130278"/>
            <a:ext cx="306110" cy="306110"/>
          </a:xfrm>
          <a:prstGeom prst="rect">
            <a:avLst/>
          </a:prstGeom>
        </p:spPr>
      </p:pic>
      <p:sp>
        <p:nvSpPr>
          <p:cNvPr id="7" name="Text 4"/>
          <p:cNvSpPr/>
          <p:nvPr>
            <p:custDataLst>
              <p:tags r:id="rId6"/>
            </p:custDataLst>
          </p:nvPr>
        </p:nvSpPr>
        <p:spPr>
          <a:xfrm>
            <a:off x="1028224" y="4850487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Book Antiqua" panose="02040602050305030304" charset="0"/>
                <a:ea typeface="Inter Bold" pitchFamily="34" charset="-122"/>
                <a:cs typeface="Book Antiqua" panose="02040602050305030304" charset="0"/>
              </a:rPr>
              <a:t>Cognitive Overload</a:t>
            </a:r>
            <a:endParaRPr lang="en-US" sz="2200" b="1" dirty="0">
              <a:solidFill>
                <a:srgbClr val="E5E0DF"/>
              </a:solidFill>
              <a:latin typeface="Book Antiqua" panose="02040602050305030304" charset="0"/>
              <a:ea typeface="Inter Bold" pitchFamily="34" charset="-122"/>
              <a:cs typeface="Book Antiqua" panose="02040602050305030304" charset="0"/>
            </a:endParaRPr>
          </a:p>
        </p:txBody>
      </p:sp>
      <p:sp>
        <p:nvSpPr>
          <p:cNvPr id="8" name="Text 5"/>
          <p:cNvSpPr/>
          <p:nvPr>
            <p:custDataLst>
              <p:tags r:id="rId7"/>
            </p:custDataLst>
          </p:nvPr>
        </p:nvSpPr>
        <p:spPr>
          <a:xfrm>
            <a:off x="1028224" y="5340906"/>
            <a:ext cx="3727490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Book Antiqua" panose="02040602050305030304" charset="0"/>
                <a:ea typeface="Inter" panose="02000503000000020004" pitchFamily="34" charset="-122"/>
                <a:cs typeface="Book Antiqua" panose="02040602050305030304" charset="0"/>
              </a:rPr>
              <a:t>Users struggle with too many choices and lack clear direction.</a:t>
            </a:r>
            <a:endParaRPr lang="en-US" sz="1750" dirty="0">
              <a:solidFill>
                <a:srgbClr val="E5E0DF"/>
              </a:solidFill>
              <a:latin typeface="Book Antiqua" panose="02040602050305030304" charset="0"/>
              <a:ea typeface="Inter" panose="02000503000000020004" pitchFamily="34" charset="-122"/>
              <a:cs typeface="Book Antiqua" panose="02040602050305030304" charset="0"/>
            </a:endParaRPr>
          </a:p>
        </p:txBody>
      </p:sp>
      <p:sp>
        <p:nvSpPr>
          <p:cNvPr id="9" name="Shape 6"/>
          <p:cNvSpPr/>
          <p:nvPr>
            <p:custDataLst>
              <p:tags r:id="rId8"/>
            </p:custDataLst>
          </p:nvPr>
        </p:nvSpPr>
        <p:spPr>
          <a:xfrm>
            <a:off x="5216962" y="3708797"/>
            <a:ext cx="4196358" cy="2592348"/>
          </a:xfrm>
          <a:prstGeom prst="roundRect">
            <a:avLst>
              <a:gd name="adj" fmla="val 3675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10" name="Shape 7"/>
          <p:cNvSpPr/>
          <p:nvPr>
            <p:custDataLst>
              <p:tags r:id="rId9"/>
            </p:custDataLst>
          </p:nvPr>
        </p:nvSpPr>
        <p:spPr>
          <a:xfrm>
            <a:off x="5451396" y="3943231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2B0AFF"/>
          </a:solidFill>
        </p:spPr>
      </p:sp>
      <p:pic>
        <p:nvPicPr>
          <p:cNvPr id="11" name="Image 1" descr="preencoded.png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638562" y="4130278"/>
            <a:ext cx="306110" cy="306110"/>
          </a:xfrm>
          <a:prstGeom prst="rect">
            <a:avLst/>
          </a:prstGeom>
        </p:spPr>
      </p:pic>
      <p:sp>
        <p:nvSpPr>
          <p:cNvPr id="12" name="Text 8"/>
          <p:cNvSpPr/>
          <p:nvPr>
            <p:custDataLst>
              <p:tags r:id="rId12"/>
            </p:custDataLst>
          </p:nvPr>
        </p:nvSpPr>
        <p:spPr>
          <a:xfrm>
            <a:off x="5451396" y="4850487"/>
            <a:ext cx="2859048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Book Antiqua" panose="02040602050305030304" charset="0"/>
                <a:ea typeface="Inter Bold" pitchFamily="34" charset="-122"/>
                <a:cs typeface="Book Antiqua" panose="02040602050305030304" charset="0"/>
              </a:rPr>
              <a:t>Lack of Prioritization</a:t>
            </a:r>
            <a:endParaRPr lang="en-US" sz="2200" b="1" dirty="0">
              <a:solidFill>
                <a:srgbClr val="E5E0DF"/>
              </a:solidFill>
              <a:latin typeface="Book Antiqua" panose="02040602050305030304" charset="0"/>
              <a:ea typeface="Inter Bold" pitchFamily="34" charset="-122"/>
              <a:cs typeface="Book Antiqua" panose="02040602050305030304" charset="0"/>
            </a:endParaRPr>
          </a:p>
        </p:txBody>
      </p:sp>
      <p:sp>
        <p:nvSpPr>
          <p:cNvPr id="13" name="Text 9"/>
          <p:cNvSpPr/>
          <p:nvPr>
            <p:custDataLst>
              <p:tags r:id="rId13"/>
            </p:custDataLst>
          </p:nvPr>
        </p:nvSpPr>
        <p:spPr>
          <a:xfrm>
            <a:off x="5451396" y="5340906"/>
            <a:ext cx="3727490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Book Antiqua" panose="02040602050305030304" charset="0"/>
                <a:ea typeface="Inter" panose="02000503000000020004" pitchFamily="34" charset="-122"/>
                <a:cs typeface="Book Antiqua" panose="02040602050305030304" charset="0"/>
              </a:rPr>
              <a:t>Difficulty in identifying the most important tasks to tackle first.</a:t>
            </a:r>
            <a:endParaRPr lang="en-US" sz="1750" dirty="0">
              <a:solidFill>
                <a:srgbClr val="E5E0DF"/>
              </a:solidFill>
              <a:latin typeface="Book Antiqua" panose="02040602050305030304" charset="0"/>
              <a:ea typeface="Inter" panose="02000503000000020004" pitchFamily="34" charset="-122"/>
              <a:cs typeface="Book Antiqua" panose="02040602050305030304" charset="0"/>
            </a:endParaRPr>
          </a:p>
        </p:txBody>
      </p:sp>
      <p:sp>
        <p:nvSpPr>
          <p:cNvPr id="14" name="Shape 10"/>
          <p:cNvSpPr/>
          <p:nvPr>
            <p:custDataLst>
              <p:tags r:id="rId14"/>
            </p:custDataLst>
          </p:nvPr>
        </p:nvSpPr>
        <p:spPr>
          <a:xfrm>
            <a:off x="9640133" y="3708797"/>
            <a:ext cx="4196358" cy="2592348"/>
          </a:xfrm>
          <a:prstGeom prst="roundRect">
            <a:avLst>
              <a:gd name="adj" fmla="val 3675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15" name="Shape 11"/>
          <p:cNvSpPr/>
          <p:nvPr>
            <p:custDataLst>
              <p:tags r:id="rId15"/>
            </p:custDataLst>
          </p:nvPr>
        </p:nvSpPr>
        <p:spPr>
          <a:xfrm>
            <a:off x="9874568" y="3943231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2B0AFF"/>
          </a:solidFill>
        </p:spPr>
      </p:sp>
      <p:pic>
        <p:nvPicPr>
          <p:cNvPr id="16" name="Image 2" descr="preencoded.png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061734" y="4130278"/>
            <a:ext cx="306110" cy="306110"/>
          </a:xfrm>
          <a:prstGeom prst="rect">
            <a:avLst/>
          </a:prstGeom>
        </p:spPr>
      </p:pic>
      <p:sp>
        <p:nvSpPr>
          <p:cNvPr id="17" name="Text 12"/>
          <p:cNvSpPr/>
          <p:nvPr>
            <p:custDataLst>
              <p:tags r:id="rId18"/>
            </p:custDataLst>
          </p:nvPr>
        </p:nvSpPr>
        <p:spPr>
          <a:xfrm>
            <a:off x="9874568" y="4850487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Book Antiqua" panose="02040602050305030304" charset="0"/>
                <a:ea typeface="Inter Bold" pitchFamily="34" charset="-122"/>
                <a:cs typeface="Book Antiqua" panose="02040602050305030304" charset="0"/>
              </a:rPr>
              <a:t>No Actionable Steps</a:t>
            </a:r>
            <a:endParaRPr lang="en-US" sz="2200" b="1" dirty="0">
              <a:solidFill>
                <a:srgbClr val="E5E0DF"/>
              </a:solidFill>
              <a:latin typeface="Book Antiqua" panose="02040602050305030304" charset="0"/>
              <a:ea typeface="Inter Bold" pitchFamily="34" charset="-122"/>
              <a:cs typeface="Book Antiqua" panose="02040602050305030304" charset="0"/>
            </a:endParaRPr>
          </a:p>
        </p:txBody>
      </p:sp>
      <p:sp>
        <p:nvSpPr>
          <p:cNvPr id="18" name="Text 13"/>
          <p:cNvSpPr/>
          <p:nvPr>
            <p:custDataLst>
              <p:tags r:id="rId19"/>
            </p:custDataLst>
          </p:nvPr>
        </p:nvSpPr>
        <p:spPr>
          <a:xfrm>
            <a:off x="9874568" y="5340906"/>
            <a:ext cx="3727490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Book Antiqua" panose="02040602050305030304" charset="0"/>
                <a:ea typeface="Inter" panose="02000503000000020004" pitchFamily="34" charset="-122"/>
                <a:cs typeface="Book Antiqua" panose="02040602050305030304" charset="0"/>
              </a:rPr>
              <a:t>Apps don't guide users toward immediate, executable actions.</a:t>
            </a:r>
            <a:endParaRPr lang="en-US" sz="1750" dirty="0">
              <a:solidFill>
                <a:srgbClr val="E5E0DF"/>
              </a:solidFill>
              <a:latin typeface="Book Antiqua" panose="02040602050305030304" charset="0"/>
              <a:ea typeface="Inter" panose="02000503000000020004" pitchFamily="34" charset="-122"/>
              <a:cs typeface="Book Antiqua" panose="02040602050305030304" charset="0"/>
            </a:endParaRPr>
          </a:p>
        </p:txBody>
      </p:sp>
      <p:sp>
        <p:nvSpPr>
          <p:cNvPr id="19" name="Rectangles 18"/>
          <p:cNvSpPr/>
          <p:nvPr/>
        </p:nvSpPr>
        <p:spPr>
          <a:xfrm>
            <a:off x="12710160" y="7700645"/>
            <a:ext cx="1913255" cy="463550"/>
          </a:xfrm>
          <a:prstGeom prst="rect">
            <a:avLst/>
          </a:prstGeom>
          <a:solidFill>
            <a:srgbClr val="272525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872978"/>
            <a:ext cx="7556421" cy="141755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FFF"/>
                </a:solidFill>
                <a:latin typeface="Book Antiqua" panose="02040602050305030304" charset="0"/>
                <a:ea typeface="Inter Bold" pitchFamily="34" charset="-122"/>
                <a:cs typeface="Book Antiqua" panose="02040602050305030304" charset="0"/>
              </a:rPr>
              <a:t>Our Solution: Intelligent Task Management</a:t>
            </a:r>
            <a:endParaRPr lang="en-US" sz="4450" b="1" dirty="0">
              <a:solidFill>
                <a:srgbClr val="FFFFFF"/>
              </a:solidFill>
              <a:latin typeface="Book Antiqua" panose="02040602050305030304" charset="0"/>
              <a:ea typeface="Inter Bold" pitchFamily="34" charset="-122"/>
              <a:cs typeface="Book Antiqua" panose="0204060205030503030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93790" y="4630698"/>
            <a:ext cx="7556421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Book Antiqua" panose="02040602050305030304" charset="0"/>
                <a:ea typeface="Inter" panose="02000503000000020004" pitchFamily="34" charset="-122"/>
                <a:cs typeface="Book Antiqua" panose="02040602050305030304" charset="0"/>
              </a:rPr>
              <a:t>Designed to reduce overwhelm and increase execution by guiding users toward the next best task.</a:t>
            </a:r>
            <a:endParaRPr lang="en-US" sz="1750" dirty="0">
              <a:solidFill>
                <a:srgbClr val="E5E0DF"/>
              </a:solidFill>
              <a:latin typeface="Book Antiqua" panose="02040602050305030304" charset="0"/>
              <a:ea typeface="Inter" panose="02000503000000020004" pitchFamily="34" charset="-122"/>
              <a:cs typeface="Book Antiqua" panose="0204060205030503030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52368"/>
            <a:ext cx="7559873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FFF"/>
                </a:solidFill>
                <a:latin typeface="Book Antiqua" panose="02040602050305030304" charset="0"/>
                <a:ea typeface="Inter Bold" pitchFamily="34" charset="-122"/>
                <a:cs typeface="Book Antiqua" panose="02040602050305030304" charset="0"/>
              </a:rPr>
              <a:t>Target Users &amp; Their Needs</a:t>
            </a:r>
            <a:endParaRPr lang="en-US" sz="4450" b="1" dirty="0">
              <a:solidFill>
                <a:srgbClr val="FFFFFF"/>
              </a:solidFill>
              <a:latin typeface="Book Antiqua" panose="02040602050305030304" charset="0"/>
              <a:ea typeface="Inter Bold" pitchFamily="34" charset="-122"/>
              <a:cs typeface="Book Antiqua" panose="02040602050305030304" charset="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156460"/>
            <a:ext cx="4965502" cy="496550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511766" y="2128123"/>
            <a:ext cx="3402330" cy="42529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FFFFFF"/>
                </a:solidFill>
                <a:latin typeface="Book Antiqua" panose="02040602050305030304" charset="0"/>
                <a:ea typeface="Inter Bold" pitchFamily="34" charset="-122"/>
                <a:cs typeface="Book Antiqua" panose="02040602050305030304" charset="0"/>
              </a:rPr>
              <a:t>Primary Users</a:t>
            </a:r>
            <a:endParaRPr lang="en-US" sz="2650" b="1" dirty="0">
              <a:solidFill>
                <a:srgbClr val="FFFFFF"/>
              </a:solidFill>
              <a:latin typeface="Book Antiqua" panose="02040602050305030304" charset="0"/>
              <a:ea typeface="Inter Bold" pitchFamily="34" charset="-122"/>
              <a:cs typeface="Book Antiqua" panose="02040602050305030304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6511766" y="2780228"/>
            <a:ext cx="7332345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Book Antiqua" panose="02040602050305030304" charset="0"/>
                <a:ea typeface="Inter" panose="02000503000000020004" pitchFamily="34" charset="-122"/>
                <a:cs typeface="Book Antiqua" panose="02040602050305030304" charset="0"/>
              </a:rPr>
              <a:t>Students &amp; early professionals juggling deadlines, misjudged effort, and overwhelm.</a:t>
            </a:r>
            <a:endParaRPr lang="en-US" sz="1750" dirty="0">
              <a:solidFill>
                <a:srgbClr val="E5E0DF"/>
              </a:solidFill>
              <a:latin typeface="Book Antiqua" panose="02040602050305030304" charset="0"/>
              <a:ea typeface="Inter" panose="02000503000000020004" pitchFamily="34" charset="-122"/>
              <a:cs typeface="Book Antiqua" panose="02040602050305030304" charset="0"/>
            </a:endParaRPr>
          </a:p>
        </p:txBody>
      </p:sp>
      <p:sp>
        <p:nvSpPr>
          <p:cNvPr id="6" name="Shape 3"/>
          <p:cNvSpPr/>
          <p:nvPr>
            <p:custDataLst>
              <p:tags r:id="rId2"/>
            </p:custDataLst>
          </p:nvPr>
        </p:nvSpPr>
        <p:spPr>
          <a:xfrm>
            <a:off x="6511766" y="3881676"/>
            <a:ext cx="113348" cy="113348"/>
          </a:xfrm>
          <a:prstGeom prst="roundRect">
            <a:avLst>
              <a:gd name="adj" fmla="val 403360"/>
            </a:avLst>
          </a:prstGeom>
          <a:solidFill>
            <a:schemeClr val="bg1"/>
          </a:solidFill>
        </p:spPr>
      </p:sp>
      <p:sp>
        <p:nvSpPr>
          <p:cNvPr id="7" name="Text 4"/>
          <p:cNvSpPr/>
          <p:nvPr>
            <p:custDataLst>
              <p:tags r:id="rId3"/>
            </p:custDataLst>
          </p:nvPr>
        </p:nvSpPr>
        <p:spPr>
          <a:xfrm>
            <a:off x="6851928" y="3761184"/>
            <a:ext cx="3150156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Book Antiqua" panose="02040602050305030304" charset="0"/>
                <a:ea typeface="Inter Bold" pitchFamily="34" charset="-122"/>
                <a:cs typeface="Book Antiqua" panose="02040602050305030304" charset="0"/>
              </a:rPr>
              <a:t>What should I do next?</a:t>
            </a:r>
            <a:endParaRPr lang="en-US" sz="2200" b="1" dirty="0">
              <a:solidFill>
                <a:srgbClr val="E5E0DF"/>
              </a:solidFill>
              <a:latin typeface="Book Antiqua" panose="02040602050305030304" charset="0"/>
              <a:ea typeface="Inter Bold" pitchFamily="34" charset="-122"/>
              <a:cs typeface="Book Antiqua" panose="02040602050305030304" charset="0"/>
            </a:endParaRPr>
          </a:p>
        </p:txBody>
      </p:sp>
      <p:sp>
        <p:nvSpPr>
          <p:cNvPr id="8" name="Shape 5"/>
          <p:cNvSpPr/>
          <p:nvPr>
            <p:custDataLst>
              <p:tags r:id="rId4"/>
            </p:custDataLst>
          </p:nvPr>
        </p:nvSpPr>
        <p:spPr>
          <a:xfrm>
            <a:off x="6511766" y="4689634"/>
            <a:ext cx="113348" cy="113348"/>
          </a:xfrm>
          <a:prstGeom prst="roundRect">
            <a:avLst>
              <a:gd name="adj" fmla="val 403360"/>
            </a:avLst>
          </a:prstGeom>
          <a:solidFill>
            <a:schemeClr val="bg1"/>
          </a:solidFill>
        </p:spPr>
      </p:sp>
      <p:sp>
        <p:nvSpPr>
          <p:cNvPr id="9" name="Text 6"/>
          <p:cNvSpPr/>
          <p:nvPr>
            <p:custDataLst>
              <p:tags r:id="rId5"/>
            </p:custDataLst>
          </p:nvPr>
        </p:nvSpPr>
        <p:spPr>
          <a:xfrm>
            <a:off x="6851928" y="4569143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Book Antiqua" panose="02040602050305030304" charset="0"/>
                <a:ea typeface="Inter Bold" pitchFamily="34" charset="-122"/>
                <a:cs typeface="Book Antiqua" panose="02040602050305030304" charset="0"/>
              </a:rPr>
              <a:t>Workload Clarity</a:t>
            </a:r>
            <a:endParaRPr lang="en-US" sz="2200" b="1" dirty="0">
              <a:solidFill>
                <a:srgbClr val="E5E0DF"/>
              </a:solidFill>
              <a:latin typeface="Book Antiqua" panose="02040602050305030304" charset="0"/>
              <a:ea typeface="Inter Bold" pitchFamily="34" charset="-122"/>
              <a:cs typeface="Book Antiqua" panose="02040602050305030304" charset="0"/>
            </a:endParaRPr>
          </a:p>
        </p:txBody>
      </p:sp>
      <p:sp>
        <p:nvSpPr>
          <p:cNvPr id="10" name="Shape 7"/>
          <p:cNvSpPr/>
          <p:nvPr>
            <p:custDataLst>
              <p:tags r:id="rId6"/>
            </p:custDataLst>
          </p:nvPr>
        </p:nvSpPr>
        <p:spPr>
          <a:xfrm>
            <a:off x="6511766" y="5497592"/>
            <a:ext cx="113348" cy="113348"/>
          </a:xfrm>
          <a:prstGeom prst="roundRect">
            <a:avLst>
              <a:gd name="adj" fmla="val 403360"/>
            </a:avLst>
          </a:prstGeom>
          <a:solidFill>
            <a:schemeClr val="bg1"/>
          </a:solidFill>
        </p:spPr>
      </p:sp>
      <p:sp>
        <p:nvSpPr>
          <p:cNvPr id="11" name="Text 8"/>
          <p:cNvSpPr/>
          <p:nvPr>
            <p:custDataLst>
              <p:tags r:id="rId7"/>
            </p:custDataLst>
          </p:nvPr>
        </p:nvSpPr>
        <p:spPr>
          <a:xfrm>
            <a:off x="6851928" y="5377101"/>
            <a:ext cx="3588544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Book Antiqua" panose="02040602050305030304" charset="0"/>
                <a:ea typeface="Inter Bold" pitchFamily="34" charset="-122"/>
                <a:cs typeface="Book Antiqua" panose="02040602050305030304" charset="0"/>
              </a:rPr>
              <a:t>Reduced Decision Fatigue</a:t>
            </a:r>
            <a:endParaRPr lang="en-US" sz="2200" b="1" dirty="0">
              <a:solidFill>
                <a:srgbClr val="E5E0DF"/>
              </a:solidFill>
              <a:latin typeface="Book Antiqua" panose="02040602050305030304" charset="0"/>
              <a:ea typeface="Inter Bold" pitchFamily="34" charset="-122"/>
              <a:cs typeface="Book Antiqua" panose="02040602050305030304" charset="0"/>
            </a:endParaRPr>
          </a:p>
        </p:txBody>
      </p:sp>
      <p:sp>
        <p:nvSpPr>
          <p:cNvPr id="12" name="Shape 9"/>
          <p:cNvSpPr/>
          <p:nvPr/>
        </p:nvSpPr>
        <p:spPr>
          <a:xfrm>
            <a:off x="6511766" y="6305550"/>
            <a:ext cx="113348" cy="113348"/>
          </a:xfrm>
          <a:prstGeom prst="roundRect">
            <a:avLst>
              <a:gd name="adj" fmla="val 403360"/>
            </a:avLst>
          </a:prstGeom>
          <a:solidFill>
            <a:schemeClr val="bg1"/>
          </a:solidFill>
        </p:spPr>
      </p:sp>
      <p:sp>
        <p:nvSpPr>
          <p:cNvPr id="13" name="Text 10"/>
          <p:cNvSpPr/>
          <p:nvPr/>
        </p:nvSpPr>
        <p:spPr>
          <a:xfrm>
            <a:off x="6851928" y="6185059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Book Antiqua" panose="02040602050305030304" charset="0"/>
                <a:ea typeface="Inter Bold" pitchFamily="34" charset="-122"/>
                <a:cs typeface="Book Antiqua" panose="02040602050305030304" charset="0"/>
              </a:rPr>
              <a:t>Simple UI</a:t>
            </a:r>
            <a:endParaRPr lang="en-US" sz="2200" b="1" dirty="0">
              <a:solidFill>
                <a:srgbClr val="E5E0DF"/>
              </a:solidFill>
              <a:latin typeface="Book Antiqua" panose="02040602050305030304" charset="0"/>
              <a:ea typeface="Inter Bold" pitchFamily="34" charset="-122"/>
              <a:cs typeface="Book Antiqua" panose="02040602050305030304" charset="0"/>
            </a:endParaRPr>
          </a:p>
        </p:txBody>
      </p:sp>
      <p:sp>
        <p:nvSpPr>
          <p:cNvPr id="14" name="Rectangles 13"/>
          <p:cNvSpPr/>
          <p:nvPr/>
        </p:nvSpPr>
        <p:spPr>
          <a:xfrm>
            <a:off x="12715240" y="7754620"/>
            <a:ext cx="1863725" cy="344805"/>
          </a:xfrm>
          <a:prstGeom prst="rect">
            <a:avLst/>
          </a:prstGeom>
          <a:solidFill>
            <a:srgbClr val="272525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1640" y="604361"/>
            <a:ext cx="5297805" cy="66222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200"/>
              </a:lnSpc>
              <a:buNone/>
            </a:pPr>
            <a:r>
              <a:rPr lang="en-US" sz="4150" b="1" dirty="0">
                <a:solidFill>
                  <a:srgbClr val="FFFFFF"/>
                </a:solidFill>
                <a:latin typeface="Book Antiqua" panose="02040602050305030304" charset="0"/>
                <a:ea typeface="Inter Bold" pitchFamily="34" charset="-122"/>
                <a:cs typeface="Book Antiqua" panose="02040602050305030304" charset="0"/>
              </a:rPr>
              <a:t>Key Features</a:t>
            </a:r>
            <a:endParaRPr lang="en-US" sz="4150" b="1" dirty="0">
              <a:solidFill>
                <a:srgbClr val="FFFFFF"/>
              </a:solidFill>
              <a:latin typeface="Book Antiqua" panose="02040602050305030304" charset="0"/>
              <a:ea typeface="Inter Bold" pitchFamily="34" charset="-122"/>
              <a:cs typeface="Book Antiqua" panose="02040602050305030304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741640" y="1584365"/>
            <a:ext cx="7660719" cy="1605677"/>
          </a:xfrm>
          <a:prstGeom prst="roundRect">
            <a:avLst>
              <a:gd name="adj" fmla="val 6834"/>
            </a:avLst>
          </a:prstGeom>
          <a:solidFill>
            <a:srgbClr val="272525"/>
          </a:solidFill>
          <a:ln w="22860">
            <a:solidFill>
              <a:srgbClr val="2A1999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718780" y="1584365"/>
            <a:ext cx="91440" cy="1605677"/>
          </a:xfrm>
          <a:prstGeom prst="roundRect">
            <a:avLst>
              <a:gd name="adj" fmla="val 97336"/>
            </a:avLst>
          </a:prstGeom>
          <a:solidFill>
            <a:srgbClr val="2B0AFF"/>
          </a:solidFill>
        </p:spPr>
      </p:sp>
      <p:sp>
        <p:nvSpPr>
          <p:cNvPr id="6" name="Text 3"/>
          <p:cNvSpPr/>
          <p:nvPr/>
        </p:nvSpPr>
        <p:spPr>
          <a:xfrm>
            <a:off x="1044892" y="1819037"/>
            <a:ext cx="4060627" cy="33111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E5E0DF"/>
                </a:solidFill>
                <a:latin typeface="Book Antiqua" panose="02040602050305030304" charset="0"/>
                <a:ea typeface="Inter Bold" pitchFamily="34" charset="-122"/>
                <a:cs typeface="Book Antiqua" panose="02040602050305030304" charset="0"/>
              </a:rPr>
              <a:t>Smart Recommendation Engine</a:t>
            </a:r>
            <a:endParaRPr lang="en-US" sz="2050" b="1" dirty="0">
              <a:solidFill>
                <a:srgbClr val="E5E0DF"/>
              </a:solidFill>
              <a:latin typeface="Book Antiqua" panose="02040602050305030304" charset="0"/>
              <a:ea typeface="Inter Bold" pitchFamily="34" charset="-122"/>
              <a:cs typeface="Book Antiqua" panose="0204060205030503030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1044892" y="2277189"/>
            <a:ext cx="7122795" cy="67818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Book Antiqua" panose="02040602050305030304" charset="0"/>
                <a:ea typeface="Inter" panose="02000503000000020004" pitchFamily="34" charset="-122"/>
                <a:cs typeface="Book Antiqua" panose="02040602050305030304" charset="0"/>
              </a:rPr>
              <a:t>Picks the best next task based on due date, effort, priority, and creation time.</a:t>
            </a:r>
            <a:endParaRPr lang="en-US" sz="1650" dirty="0">
              <a:solidFill>
                <a:srgbClr val="E5E0DF"/>
              </a:solidFill>
              <a:latin typeface="Book Antiqua" panose="02040602050305030304" charset="0"/>
              <a:ea typeface="Inter" panose="02000503000000020004" pitchFamily="34" charset="-122"/>
              <a:cs typeface="Book Antiqua" panose="02040602050305030304" charset="0"/>
            </a:endParaRPr>
          </a:p>
        </p:txBody>
      </p:sp>
      <p:sp>
        <p:nvSpPr>
          <p:cNvPr id="8" name="Shape 5"/>
          <p:cNvSpPr/>
          <p:nvPr/>
        </p:nvSpPr>
        <p:spPr>
          <a:xfrm>
            <a:off x="741640" y="3401854"/>
            <a:ext cx="7660719" cy="1266587"/>
          </a:xfrm>
          <a:prstGeom prst="roundRect">
            <a:avLst>
              <a:gd name="adj" fmla="val 8663"/>
            </a:avLst>
          </a:prstGeom>
          <a:solidFill>
            <a:srgbClr val="272525"/>
          </a:solidFill>
          <a:ln w="22860">
            <a:solidFill>
              <a:srgbClr val="2A1999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718780" y="3401854"/>
            <a:ext cx="91440" cy="1266587"/>
          </a:xfrm>
          <a:prstGeom prst="roundRect">
            <a:avLst>
              <a:gd name="adj" fmla="val 97336"/>
            </a:avLst>
          </a:prstGeom>
          <a:solidFill>
            <a:srgbClr val="2B0AFF"/>
          </a:solidFill>
        </p:spPr>
      </p:sp>
      <p:sp>
        <p:nvSpPr>
          <p:cNvPr id="10" name="Text 7"/>
          <p:cNvSpPr/>
          <p:nvPr/>
        </p:nvSpPr>
        <p:spPr>
          <a:xfrm>
            <a:off x="1044892" y="3636526"/>
            <a:ext cx="2648903" cy="33111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E5E0DF"/>
                </a:solidFill>
                <a:latin typeface="Book Antiqua" panose="02040602050305030304" charset="0"/>
                <a:ea typeface="Inter Bold" pitchFamily="34" charset="-122"/>
                <a:cs typeface="Book Antiqua" panose="02040602050305030304" charset="0"/>
              </a:rPr>
              <a:t>Focus Mode</a:t>
            </a:r>
            <a:endParaRPr lang="en-US" sz="2050" b="1" dirty="0">
              <a:solidFill>
                <a:srgbClr val="E5E0DF"/>
              </a:solidFill>
              <a:latin typeface="Book Antiqua" panose="02040602050305030304" charset="0"/>
              <a:ea typeface="Inter Bold" pitchFamily="34" charset="-122"/>
              <a:cs typeface="Book Antiqua" panose="02040602050305030304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1044892" y="4094678"/>
            <a:ext cx="7122795" cy="33909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Book Antiqua" panose="02040602050305030304" charset="0"/>
                <a:ea typeface="Inter" panose="02000503000000020004" pitchFamily="34" charset="-122"/>
                <a:cs typeface="Book Antiqua" panose="02040602050305030304" charset="0"/>
              </a:rPr>
              <a:t>Eliminates cognitive overload by showing one task at a time.</a:t>
            </a:r>
            <a:endParaRPr lang="en-US" sz="1650" dirty="0">
              <a:solidFill>
                <a:srgbClr val="E5E0DF"/>
              </a:solidFill>
              <a:latin typeface="Book Antiqua" panose="02040602050305030304" charset="0"/>
              <a:ea typeface="Inter" panose="02000503000000020004" pitchFamily="34" charset="-122"/>
              <a:cs typeface="Book Antiqua" panose="02040602050305030304" charset="0"/>
            </a:endParaRPr>
          </a:p>
        </p:txBody>
      </p:sp>
      <p:sp>
        <p:nvSpPr>
          <p:cNvPr id="12" name="Shape 9"/>
          <p:cNvSpPr/>
          <p:nvPr/>
        </p:nvSpPr>
        <p:spPr>
          <a:xfrm>
            <a:off x="741640" y="4880253"/>
            <a:ext cx="7660719" cy="1266587"/>
          </a:xfrm>
          <a:prstGeom prst="roundRect">
            <a:avLst>
              <a:gd name="adj" fmla="val 8663"/>
            </a:avLst>
          </a:prstGeom>
          <a:solidFill>
            <a:srgbClr val="272525"/>
          </a:solidFill>
          <a:ln w="22860">
            <a:solidFill>
              <a:srgbClr val="2A1999"/>
            </a:solidFill>
            <a:prstDash val="solid"/>
          </a:ln>
        </p:spPr>
      </p:sp>
      <p:sp>
        <p:nvSpPr>
          <p:cNvPr id="13" name="Shape 10"/>
          <p:cNvSpPr/>
          <p:nvPr/>
        </p:nvSpPr>
        <p:spPr>
          <a:xfrm>
            <a:off x="718780" y="4880253"/>
            <a:ext cx="91440" cy="1266587"/>
          </a:xfrm>
          <a:prstGeom prst="roundRect">
            <a:avLst>
              <a:gd name="adj" fmla="val 97336"/>
            </a:avLst>
          </a:prstGeom>
          <a:solidFill>
            <a:srgbClr val="2B0AFF"/>
          </a:solidFill>
        </p:spPr>
      </p:sp>
      <p:sp>
        <p:nvSpPr>
          <p:cNvPr id="14" name="Text 11"/>
          <p:cNvSpPr/>
          <p:nvPr/>
        </p:nvSpPr>
        <p:spPr>
          <a:xfrm>
            <a:off x="1044892" y="5114925"/>
            <a:ext cx="2842022" cy="33111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E5E0DF"/>
                </a:solidFill>
                <a:latin typeface="Book Antiqua" panose="02040602050305030304" charset="0"/>
                <a:ea typeface="Inter Bold" pitchFamily="34" charset="-122"/>
                <a:cs typeface="Book Antiqua" panose="02040602050305030304" charset="0"/>
              </a:rPr>
              <a:t>Effort-Based Planning</a:t>
            </a:r>
            <a:endParaRPr lang="en-US" sz="2050" b="1" dirty="0">
              <a:solidFill>
                <a:srgbClr val="E5E0DF"/>
              </a:solidFill>
              <a:latin typeface="Book Antiqua" panose="02040602050305030304" charset="0"/>
              <a:ea typeface="Inter Bold" pitchFamily="34" charset="-122"/>
              <a:cs typeface="Book Antiqua" panose="02040602050305030304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1044892" y="5573078"/>
            <a:ext cx="7122795" cy="33909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Book Antiqua" panose="02040602050305030304" charset="0"/>
                <a:ea typeface="Inter" panose="02000503000000020004" pitchFamily="34" charset="-122"/>
                <a:cs typeface="Book Antiqua" panose="02040602050305030304" charset="0"/>
              </a:rPr>
              <a:t>Categorizes tasks by 2 min, 5 min, 15 min, or Deep Work.</a:t>
            </a:r>
            <a:endParaRPr lang="en-US" sz="1650" dirty="0">
              <a:solidFill>
                <a:srgbClr val="E5E0DF"/>
              </a:solidFill>
              <a:latin typeface="Book Antiqua" panose="02040602050305030304" charset="0"/>
              <a:ea typeface="Inter" panose="02000503000000020004" pitchFamily="34" charset="-122"/>
              <a:cs typeface="Book Antiqua" panose="02040602050305030304" charset="0"/>
            </a:endParaRPr>
          </a:p>
        </p:txBody>
      </p:sp>
      <p:sp>
        <p:nvSpPr>
          <p:cNvPr id="16" name="Shape 13"/>
          <p:cNvSpPr/>
          <p:nvPr/>
        </p:nvSpPr>
        <p:spPr>
          <a:xfrm>
            <a:off x="741640" y="6358652"/>
            <a:ext cx="7660719" cy="1266587"/>
          </a:xfrm>
          <a:prstGeom prst="roundRect">
            <a:avLst>
              <a:gd name="adj" fmla="val 8663"/>
            </a:avLst>
          </a:prstGeom>
          <a:solidFill>
            <a:srgbClr val="272525"/>
          </a:solidFill>
          <a:ln w="22860">
            <a:solidFill>
              <a:srgbClr val="2A1999"/>
            </a:solidFill>
            <a:prstDash val="solid"/>
          </a:ln>
        </p:spPr>
      </p:sp>
      <p:sp>
        <p:nvSpPr>
          <p:cNvPr id="17" name="Shape 14"/>
          <p:cNvSpPr/>
          <p:nvPr/>
        </p:nvSpPr>
        <p:spPr>
          <a:xfrm>
            <a:off x="718780" y="6358652"/>
            <a:ext cx="91440" cy="1266587"/>
          </a:xfrm>
          <a:prstGeom prst="roundRect">
            <a:avLst>
              <a:gd name="adj" fmla="val 97336"/>
            </a:avLst>
          </a:prstGeom>
          <a:solidFill>
            <a:srgbClr val="2B0AFF"/>
          </a:solidFill>
        </p:spPr>
      </p:sp>
      <p:sp>
        <p:nvSpPr>
          <p:cNvPr id="18" name="Text 15"/>
          <p:cNvSpPr/>
          <p:nvPr/>
        </p:nvSpPr>
        <p:spPr>
          <a:xfrm>
            <a:off x="1044892" y="6593324"/>
            <a:ext cx="4358521" cy="33111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E5E0DF"/>
                </a:solidFill>
                <a:latin typeface="Book Antiqua" panose="02040602050305030304" charset="0"/>
                <a:ea typeface="Inter Bold" pitchFamily="34" charset="-122"/>
                <a:cs typeface="Book Antiqua" panose="02040602050305030304" charset="0"/>
              </a:rPr>
              <a:t>Estimated Completion Time (ECT)</a:t>
            </a:r>
            <a:endParaRPr lang="en-US" sz="2050" b="1" dirty="0">
              <a:solidFill>
                <a:srgbClr val="E5E0DF"/>
              </a:solidFill>
              <a:latin typeface="Book Antiqua" panose="02040602050305030304" charset="0"/>
              <a:ea typeface="Inter Bold" pitchFamily="34" charset="-122"/>
              <a:cs typeface="Book Antiqua" panose="02040602050305030304" charset="0"/>
            </a:endParaRPr>
          </a:p>
        </p:txBody>
      </p:sp>
      <p:sp>
        <p:nvSpPr>
          <p:cNvPr id="19" name="Text 16"/>
          <p:cNvSpPr/>
          <p:nvPr/>
        </p:nvSpPr>
        <p:spPr>
          <a:xfrm>
            <a:off x="1044892" y="7051477"/>
            <a:ext cx="7122795" cy="33909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Book Antiqua" panose="02040602050305030304" charset="0"/>
                <a:ea typeface="Inter" panose="02000503000000020004" pitchFamily="34" charset="-122"/>
                <a:cs typeface="Book Antiqua" panose="02040602050305030304" charset="0"/>
              </a:rPr>
              <a:t>Provides realistic workload time estimates.</a:t>
            </a:r>
            <a:endParaRPr lang="en-US" sz="1650" dirty="0">
              <a:solidFill>
                <a:srgbClr val="E5E0DF"/>
              </a:solidFill>
              <a:latin typeface="Book Antiqua" panose="02040602050305030304" charset="0"/>
              <a:ea typeface="Inter" panose="02000503000000020004" pitchFamily="34" charset="-122"/>
              <a:cs typeface="Book Antiqua" panose="0204060205030503030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935599"/>
            <a:ext cx="6267569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FFF"/>
                </a:solidFill>
                <a:latin typeface="Book Antiqua" panose="02040602050305030304" charset="0"/>
                <a:ea typeface="Inter Bold" pitchFamily="34" charset="-122"/>
                <a:cs typeface="Book Antiqua" panose="02040602050305030304" charset="0"/>
              </a:rPr>
              <a:t>Motivation &amp; Warnings</a:t>
            </a:r>
            <a:endParaRPr lang="en-US" sz="4450" b="1" dirty="0">
              <a:solidFill>
                <a:srgbClr val="FFFFFF"/>
              </a:solidFill>
              <a:latin typeface="Book Antiqua" panose="02040602050305030304" charset="0"/>
              <a:ea typeface="Inter Bold" pitchFamily="34" charset="-122"/>
              <a:cs typeface="Book Antiqua" panose="02040602050305030304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793790" y="2984540"/>
            <a:ext cx="7556421" cy="3309461"/>
          </a:xfrm>
          <a:prstGeom prst="roundRect">
            <a:avLst>
              <a:gd name="adj" fmla="val 2879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801410" y="2992160"/>
            <a:ext cx="7541181" cy="1647111"/>
          </a:xfrm>
          <a:prstGeom prst="roundRect">
            <a:avLst>
              <a:gd name="adj" fmla="val 5784"/>
            </a:avLst>
          </a:prstGeom>
          <a:solidFill>
            <a:srgbClr val="110080"/>
          </a:solidFill>
        </p:spPr>
      </p:sp>
      <p:sp>
        <p:nvSpPr>
          <p:cNvPr id="6" name="Text 3"/>
          <p:cNvSpPr/>
          <p:nvPr/>
        </p:nvSpPr>
        <p:spPr>
          <a:xfrm>
            <a:off x="1028224" y="3218974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Book Antiqua" panose="02040602050305030304" charset="0"/>
                <a:ea typeface="Inter Bold" pitchFamily="34" charset="-122"/>
                <a:cs typeface="Book Antiqua" panose="02040602050305030304" charset="0"/>
              </a:rPr>
              <a:t>Progress Indicator</a:t>
            </a:r>
            <a:endParaRPr lang="en-US" sz="2200" b="1" dirty="0">
              <a:solidFill>
                <a:srgbClr val="E5E0DF"/>
              </a:solidFill>
              <a:latin typeface="Book Antiqua" panose="02040602050305030304" charset="0"/>
              <a:ea typeface="Inter Bold" pitchFamily="34" charset="-122"/>
              <a:cs typeface="Book Antiqua" panose="0204060205030503030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1028224" y="3709392"/>
            <a:ext cx="7087553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Book Antiqua" panose="02040602050305030304" charset="0"/>
                <a:ea typeface="Inter" panose="02000503000000020004" pitchFamily="34" charset="-122"/>
                <a:cs typeface="Book Antiqua" panose="02040602050305030304" charset="0"/>
              </a:rPr>
              <a:t>Color-based motivation: red → blue → green.</a:t>
            </a:r>
            <a:endParaRPr lang="en-US" sz="1750" dirty="0">
              <a:solidFill>
                <a:srgbClr val="E5E0DF"/>
              </a:solidFill>
              <a:latin typeface="Book Antiqua" panose="02040602050305030304" charset="0"/>
              <a:ea typeface="Inter" panose="02000503000000020004" pitchFamily="34" charset="-122"/>
              <a:cs typeface="Book Antiqua" panose="02040602050305030304" charset="0"/>
            </a:endParaRPr>
          </a:p>
        </p:txBody>
      </p:sp>
      <p:sp>
        <p:nvSpPr>
          <p:cNvPr id="8" name="Shape 5"/>
          <p:cNvSpPr/>
          <p:nvPr/>
        </p:nvSpPr>
        <p:spPr>
          <a:xfrm>
            <a:off x="801410" y="4639270"/>
            <a:ext cx="7541181" cy="1647111"/>
          </a:xfrm>
          <a:prstGeom prst="rect">
            <a:avLst/>
          </a:prstGeom>
          <a:solidFill>
            <a:srgbClr val="110080"/>
          </a:solidFill>
        </p:spPr>
      </p:sp>
      <p:sp>
        <p:nvSpPr>
          <p:cNvPr id="9" name="Shape 6"/>
          <p:cNvSpPr/>
          <p:nvPr/>
        </p:nvSpPr>
        <p:spPr>
          <a:xfrm>
            <a:off x="801410" y="4639270"/>
            <a:ext cx="7541181" cy="30480"/>
          </a:xfrm>
          <a:prstGeom prst="roundRect">
            <a:avLst>
              <a:gd name="adj" fmla="val 312558"/>
            </a:avLst>
          </a:prstGeom>
          <a:solidFill>
            <a:srgbClr val="2A1999"/>
          </a:solidFill>
        </p:spPr>
      </p:sp>
      <p:sp>
        <p:nvSpPr>
          <p:cNvPr id="10" name="Shape 7"/>
          <p:cNvSpPr/>
          <p:nvPr/>
        </p:nvSpPr>
        <p:spPr>
          <a:xfrm>
            <a:off x="4288393" y="4371023"/>
            <a:ext cx="566976" cy="566976"/>
          </a:xfrm>
          <a:prstGeom prst="roundRect">
            <a:avLst>
              <a:gd name="adj" fmla="val 16803"/>
            </a:avLst>
          </a:prstGeom>
          <a:solidFill>
            <a:srgbClr val="272525"/>
          </a:solidFill>
          <a:ln w="30480">
            <a:solidFill>
              <a:srgbClr val="2A1999"/>
            </a:solidFill>
            <a:prstDash val="solid"/>
          </a:ln>
        </p:spPr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30078" y="4512707"/>
            <a:ext cx="283488" cy="283488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1028224" y="5206246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Book Antiqua" panose="02040602050305030304" charset="0"/>
                <a:ea typeface="Inter Bold" pitchFamily="34" charset="-122"/>
                <a:cs typeface="Book Antiqua" panose="02040602050305030304" charset="0"/>
              </a:rPr>
              <a:t>Overload Warnings</a:t>
            </a:r>
            <a:endParaRPr lang="en-US" sz="2200" b="1" dirty="0">
              <a:solidFill>
                <a:srgbClr val="E5E0DF"/>
              </a:solidFill>
              <a:latin typeface="Book Antiqua" panose="02040602050305030304" charset="0"/>
              <a:ea typeface="Inter Bold" pitchFamily="34" charset="-122"/>
              <a:cs typeface="Book Antiqua" panose="02040602050305030304" charset="0"/>
            </a:endParaRPr>
          </a:p>
        </p:txBody>
      </p:sp>
      <p:sp>
        <p:nvSpPr>
          <p:cNvPr id="13" name="Text 9"/>
          <p:cNvSpPr/>
          <p:nvPr/>
        </p:nvSpPr>
        <p:spPr>
          <a:xfrm>
            <a:off x="1028224" y="5696664"/>
            <a:ext cx="7087553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Book Antiqua" panose="02040602050305030304" charset="0"/>
                <a:ea typeface="Inter" panose="02000503000000020004" pitchFamily="34" charset="-122"/>
                <a:cs typeface="Book Antiqua" panose="02040602050305030304" charset="0"/>
              </a:rPr>
              <a:t>Alerts for too many deep work, high-priority, or overdue tasks.</a:t>
            </a:r>
            <a:endParaRPr lang="en-US" sz="1750" dirty="0">
              <a:solidFill>
                <a:srgbClr val="E5E0DF"/>
              </a:solidFill>
              <a:latin typeface="Book Antiqua" panose="02040602050305030304" charset="0"/>
              <a:ea typeface="Inter" panose="02000503000000020004" pitchFamily="34" charset="-122"/>
              <a:cs typeface="Book Antiqua" panose="0204060205030503030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55840"/>
            <a:ext cx="5670590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FFF"/>
                </a:solidFill>
                <a:latin typeface="Book Antiqua" panose="02040602050305030304" charset="0"/>
                <a:ea typeface="Inter Bold" pitchFamily="34" charset="-122"/>
                <a:cs typeface="Book Antiqua" panose="02040602050305030304" charset="0"/>
              </a:rPr>
              <a:t>Design Principles</a:t>
            </a:r>
            <a:endParaRPr lang="en-US" sz="4450" b="1" dirty="0">
              <a:solidFill>
                <a:srgbClr val="FFFFFF"/>
              </a:solidFill>
              <a:latin typeface="Book Antiqua" panose="02040602050305030304" charset="0"/>
              <a:ea typeface="Inter Bold" pitchFamily="34" charset="-122"/>
              <a:cs typeface="Book Antiqua" panose="02040602050305030304" charset="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3790" y="3118247"/>
            <a:ext cx="566976" cy="566976"/>
          </a:xfrm>
          <a:prstGeom prst="rect">
            <a:avLst/>
          </a:prstGeom>
        </p:spPr>
      </p:pic>
      <p:sp>
        <p:nvSpPr>
          <p:cNvPr id="4" name="Text 1"/>
          <p:cNvSpPr/>
          <p:nvPr>
            <p:custDataLst>
              <p:tags r:id="rId4"/>
            </p:custDataLst>
          </p:nvPr>
        </p:nvSpPr>
        <p:spPr>
          <a:xfrm>
            <a:off x="1644253" y="3252907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Book Antiqua" panose="02040602050305030304" charset="0"/>
                <a:ea typeface="Inter Bold" pitchFamily="34" charset="-122"/>
                <a:cs typeface="Book Antiqua" panose="02040602050305030304" charset="0"/>
              </a:rPr>
              <a:t>Cognitive Simplicity</a:t>
            </a:r>
            <a:endParaRPr lang="en-US" sz="2200" b="1" dirty="0">
              <a:solidFill>
                <a:srgbClr val="E5E0DF"/>
              </a:solidFill>
              <a:latin typeface="Book Antiqua" panose="02040602050305030304" charset="0"/>
              <a:ea typeface="Inter Bold" pitchFamily="34" charset="-122"/>
              <a:cs typeface="Book Antiqua" panose="02040602050305030304" charset="0"/>
            </a:endParaRPr>
          </a:p>
        </p:txBody>
      </p:sp>
      <p:sp>
        <p:nvSpPr>
          <p:cNvPr id="5" name="Text 2"/>
          <p:cNvSpPr/>
          <p:nvPr>
            <p:custDataLst>
              <p:tags r:id="rId5"/>
            </p:custDataLst>
          </p:nvPr>
        </p:nvSpPr>
        <p:spPr>
          <a:xfrm>
            <a:off x="1644253" y="3743325"/>
            <a:ext cx="5529143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Book Antiqua" panose="02040602050305030304" charset="0"/>
                <a:ea typeface="Inter" panose="02000503000000020004" pitchFamily="34" charset="-122"/>
                <a:cs typeface="Book Antiqua" panose="02040602050305030304" charset="0"/>
              </a:rPr>
              <a:t>Only show what matters to reduce mental strain.</a:t>
            </a:r>
            <a:endParaRPr lang="en-US" sz="1750" dirty="0">
              <a:solidFill>
                <a:srgbClr val="E5E0DF"/>
              </a:solidFill>
              <a:latin typeface="Book Antiqua" panose="02040602050305030304" charset="0"/>
              <a:ea typeface="Inter" panose="02000503000000020004" pitchFamily="34" charset="-122"/>
              <a:cs typeface="Book Antiqua" panose="02040602050305030304" charset="0"/>
            </a:endParaRPr>
          </a:p>
        </p:txBody>
      </p:sp>
      <p:pic>
        <p:nvPicPr>
          <p:cNvPr id="6" name="Image 1" descr="preencoded.pn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456884" y="3118247"/>
            <a:ext cx="566976" cy="566976"/>
          </a:xfrm>
          <a:prstGeom prst="rect">
            <a:avLst/>
          </a:prstGeom>
        </p:spPr>
      </p:pic>
      <p:sp>
        <p:nvSpPr>
          <p:cNvPr id="7" name="Text 3"/>
          <p:cNvSpPr/>
          <p:nvPr>
            <p:custDataLst>
              <p:tags r:id="rId8"/>
            </p:custDataLst>
          </p:nvPr>
        </p:nvSpPr>
        <p:spPr>
          <a:xfrm>
            <a:off x="8307348" y="3252907"/>
            <a:ext cx="3186946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Book Antiqua" panose="02040602050305030304" charset="0"/>
                <a:ea typeface="Inter Bold" pitchFamily="34" charset="-122"/>
                <a:cs typeface="Book Antiqua" panose="02040602050305030304" charset="0"/>
              </a:rPr>
              <a:t>Progressive Disclosure</a:t>
            </a:r>
            <a:endParaRPr lang="en-US" sz="2200" b="1" dirty="0">
              <a:solidFill>
                <a:srgbClr val="E5E0DF"/>
              </a:solidFill>
              <a:latin typeface="Book Antiqua" panose="02040602050305030304" charset="0"/>
              <a:ea typeface="Inter Bold" pitchFamily="34" charset="-122"/>
              <a:cs typeface="Book Antiqua" panose="02040602050305030304" charset="0"/>
            </a:endParaRPr>
          </a:p>
        </p:txBody>
      </p:sp>
      <p:sp>
        <p:nvSpPr>
          <p:cNvPr id="8" name="Text 4"/>
          <p:cNvSpPr/>
          <p:nvPr>
            <p:custDataLst>
              <p:tags r:id="rId9"/>
            </p:custDataLst>
          </p:nvPr>
        </p:nvSpPr>
        <p:spPr>
          <a:xfrm>
            <a:off x="8307348" y="3743325"/>
            <a:ext cx="5529263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Book Antiqua" panose="02040602050305030304" charset="0"/>
                <a:ea typeface="Inter" panose="02000503000000020004" pitchFamily="34" charset="-122"/>
                <a:cs typeface="Book Antiqua" panose="02040602050305030304" charset="0"/>
              </a:rPr>
              <a:t>Collapse long text until needed, revealing details on demand.</a:t>
            </a:r>
            <a:endParaRPr lang="en-US" sz="1750" dirty="0">
              <a:solidFill>
                <a:srgbClr val="E5E0DF"/>
              </a:solidFill>
              <a:latin typeface="Book Antiqua" panose="02040602050305030304" charset="0"/>
              <a:ea typeface="Inter" panose="02000503000000020004" pitchFamily="34" charset="-122"/>
              <a:cs typeface="Book Antiqua" panose="02040602050305030304" charset="0"/>
            </a:endParaRPr>
          </a:p>
        </p:txBody>
      </p:sp>
      <p:pic>
        <p:nvPicPr>
          <p:cNvPr id="9" name="Image 2" descr="preencoded.png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93790" y="4922758"/>
            <a:ext cx="566976" cy="566976"/>
          </a:xfrm>
          <a:prstGeom prst="rect">
            <a:avLst/>
          </a:prstGeom>
        </p:spPr>
      </p:pic>
      <p:sp>
        <p:nvSpPr>
          <p:cNvPr id="10" name="Text 5"/>
          <p:cNvSpPr/>
          <p:nvPr>
            <p:custDataLst>
              <p:tags r:id="rId12"/>
            </p:custDataLst>
          </p:nvPr>
        </p:nvSpPr>
        <p:spPr>
          <a:xfrm>
            <a:off x="1644253" y="5057418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Book Antiqua" panose="02040602050305030304" charset="0"/>
                <a:ea typeface="Inter Bold" pitchFamily="34" charset="-122"/>
                <a:cs typeface="Book Antiqua" panose="02040602050305030304" charset="0"/>
              </a:rPr>
              <a:t>Mobile-Friendly</a:t>
            </a:r>
            <a:endParaRPr lang="en-US" sz="2200" b="1" dirty="0">
              <a:solidFill>
                <a:srgbClr val="E5E0DF"/>
              </a:solidFill>
              <a:latin typeface="Book Antiqua" panose="02040602050305030304" charset="0"/>
              <a:ea typeface="Inter Bold" pitchFamily="34" charset="-122"/>
              <a:cs typeface="Book Antiqua" panose="02040602050305030304" charset="0"/>
            </a:endParaRPr>
          </a:p>
        </p:txBody>
      </p:sp>
      <p:sp>
        <p:nvSpPr>
          <p:cNvPr id="11" name="Text 6"/>
          <p:cNvSpPr/>
          <p:nvPr>
            <p:custDataLst>
              <p:tags r:id="rId13"/>
            </p:custDataLst>
          </p:nvPr>
        </p:nvSpPr>
        <p:spPr>
          <a:xfrm>
            <a:off x="1644253" y="5547836"/>
            <a:ext cx="5529143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Book Antiqua" panose="02040602050305030304" charset="0"/>
                <a:ea typeface="Inter" panose="02000503000000020004" pitchFamily="34" charset="-122"/>
                <a:cs typeface="Book Antiqua" panose="02040602050305030304" charset="0"/>
              </a:rPr>
              <a:t>Responsive layouts ensuring usability across all devices.</a:t>
            </a:r>
            <a:endParaRPr lang="en-US" sz="1750" dirty="0">
              <a:solidFill>
                <a:srgbClr val="E5E0DF"/>
              </a:solidFill>
              <a:latin typeface="Book Antiqua" panose="02040602050305030304" charset="0"/>
              <a:ea typeface="Inter" panose="02000503000000020004" pitchFamily="34" charset="-122"/>
              <a:cs typeface="Book Antiqua" panose="02040602050305030304" charset="0"/>
            </a:endParaRPr>
          </a:p>
        </p:txBody>
      </p:sp>
      <p:pic>
        <p:nvPicPr>
          <p:cNvPr id="12" name="Image 3" descr="preencoded.png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456884" y="4922758"/>
            <a:ext cx="566976" cy="566976"/>
          </a:xfrm>
          <a:prstGeom prst="rect">
            <a:avLst/>
          </a:prstGeom>
        </p:spPr>
      </p:pic>
      <p:sp>
        <p:nvSpPr>
          <p:cNvPr id="13" name="Text 7"/>
          <p:cNvSpPr/>
          <p:nvPr>
            <p:custDataLst>
              <p:tags r:id="rId16"/>
            </p:custDataLst>
          </p:nvPr>
        </p:nvSpPr>
        <p:spPr>
          <a:xfrm>
            <a:off x="8307348" y="5057418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Book Antiqua" panose="02040602050305030304" charset="0"/>
                <a:ea typeface="Inter Bold" pitchFamily="34" charset="-122"/>
                <a:cs typeface="Book Antiqua" panose="02040602050305030304" charset="0"/>
              </a:rPr>
              <a:t>Performance</a:t>
            </a:r>
            <a:endParaRPr lang="en-US" sz="2200" b="1" dirty="0">
              <a:solidFill>
                <a:srgbClr val="E5E0DF"/>
              </a:solidFill>
              <a:latin typeface="Book Antiqua" panose="02040602050305030304" charset="0"/>
              <a:ea typeface="Inter Bold" pitchFamily="34" charset="-122"/>
              <a:cs typeface="Book Antiqua" panose="02040602050305030304" charset="0"/>
            </a:endParaRPr>
          </a:p>
        </p:txBody>
      </p:sp>
      <p:sp>
        <p:nvSpPr>
          <p:cNvPr id="14" name="Text 8"/>
          <p:cNvSpPr/>
          <p:nvPr>
            <p:custDataLst>
              <p:tags r:id="rId17"/>
            </p:custDataLst>
          </p:nvPr>
        </p:nvSpPr>
        <p:spPr>
          <a:xfrm>
            <a:off x="8307348" y="5547836"/>
            <a:ext cx="5529263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Book Antiqua" panose="02040602050305030304" charset="0"/>
                <a:ea typeface="Inter" panose="02000503000000020004" pitchFamily="34" charset="-122"/>
                <a:cs typeface="Book Antiqua" panose="02040602050305030304" charset="0"/>
              </a:rPr>
              <a:t>Pure HTML/CSS/JS for instant loading and responsiveness.</a:t>
            </a:r>
            <a:endParaRPr lang="en-US" sz="1750" dirty="0">
              <a:solidFill>
                <a:srgbClr val="E5E0DF"/>
              </a:solidFill>
              <a:latin typeface="Book Antiqua" panose="02040602050305030304" charset="0"/>
              <a:ea typeface="Inter" panose="02000503000000020004" pitchFamily="34" charset="-122"/>
              <a:cs typeface="Book Antiqua" panose="02040602050305030304" charset="0"/>
            </a:endParaRPr>
          </a:p>
        </p:txBody>
      </p:sp>
      <p:sp>
        <p:nvSpPr>
          <p:cNvPr id="15" name="Rectangles 14"/>
          <p:cNvSpPr/>
          <p:nvPr/>
        </p:nvSpPr>
        <p:spPr>
          <a:xfrm>
            <a:off x="12750165" y="7743825"/>
            <a:ext cx="1863725" cy="431165"/>
          </a:xfrm>
          <a:prstGeom prst="rect">
            <a:avLst/>
          </a:prstGeom>
          <a:solidFill>
            <a:srgbClr val="272525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296785" y="3118485"/>
            <a:ext cx="828675" cy="56197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423785" y="4985385"/>
            <a:ext cx="651510" cy="53594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73430" y="3173730"/>
            <a:ext cx="581025" cy="5810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44855" y="4922520"/>
            <a:ext cx="609600" cy="75247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41177"/>
            <a:ext cx="9760982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FFF"/>
                </a:solidFill>
                <a:latin typeface="Book Antiqua" panose="02040602050305030304" charset="0"/>
                <a:ea typeface="Inter Bold" pitchFamily="34" charset="-122"/>
                <a:cs typeface="Book Antiqua" panose="02040602050305030304" charset="0"/>
              </a:rPr>
              <a:t>Prioritization &amp; Technical Decisions</a:t>
            </a:r>
            <a:endParaRPr lang="en-US" sz="4450" b="1" dirty="0">
              <a:solidFill>
                <a:srgbClr val="FFFFFF"/>
              </a:solidFill>
              <a:latin typeface="Book Antiqua" panose="02040602050305030304" charset="0"/>
              <a:ea typeface="Inter Bold" pitchFamily="34" charset="-122"/>
              <a:cs typeface="Book Antiqua" panose="0204060205030503030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2116931"/>
            <a:ext cx="3402330" cy="42529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FFFFFF"/>
                </a:solidFill>
                <a:latin typeface="Book Antiqua" panose="02040602050305030304" charset="0"/>
                <a:ea typeface="Inter Bold" pitchFamily="34" charset="-122"/>
                <a:cs typeface="Book Antiqua" panose="02040602050305030304" charset="0"/>
              </a:rPr>
              <a:t>Prioritization</a:t>
            </a:r>
            <a:endParaRPr lang="en-US" sz="2650" b="1" dirty="0">
              <a:solidFill>
                <a:srgbClr val="FFFFFF"/>
              </a:solidFill>
              <a:latin typeface="Book Antiqua" panose="02040602050305030304" charset="0"/>
              <a:ea typeface="Inter Bold" pitchFamily="34" charset="-122"/>
              <a:cs typeface="Book Antiqua" panose="02040602050305030304" charset="0"/>
            </a:endParaRPr>
          </a:p>
        </p:txBody>
      </p:sp>
      <p:sp>
        <p:nvSpPr>
          <p:cNvPr id="4" name="Shape 2"/>
          <p:cNvSpPr/>
          <p:nvPr/>
        </p:nvSpPr>
        <p:spPr>
          <a:xfrm>
            <a:off x="793790" y="279737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878860" y="2839879"/>
            <a:ext cx="340162" cy="42529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E5E0DF"/>
                </a:solidFill>
                <a:latin typeface="Book Antiqua" panose="02040602050305030304" charset="0"/>
                <a:ea typeface="Inter Bold" pitchFamily="34" charset="-122"/>
                <a:cs typeface="Book Antiqua" panose="02040602050305030304" charset="0"/>
              </a:rPr>
              <a:t>1</a:t>
            </a:r>
            <a:endParaRPr lang="en-US" sz="2650" b="1" dirty="0">
              <a:solidFill>
                <a:srgbClr val="E5E0DF"/>
              </a:solidFill>
              <a:latin typeface="Book Antiqua" panose="02040602050305030304" charset="0"/>
              <a:ea typeface="Inter Bold" pitchFamily="34" charset="-122"/>
              <a:cs typeface="Book Antiqua" panose="02040602050305030304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1530906" y="2875240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Book Antiqua" panose="02040602050305030304" charset="0"/>
                <a:ea typeface="Inter Bold" pitchFamily="34" charset="-122"/>
                <a:cs typeface="Book Antiqua" panose="02040602050305030304" charset="0"/>
              </a:rPr>
              <a:t>Must-haves</a:t>
            </a:r>
            <a:endParaRPr lang="en-US" sz="2200" b="1" dirty="0">
              <a:solidFill>
                <a:srgbClr val="E5E0DF"/>
              </a:solidFill>
              <a:latin typeface="Book Antiqua" panose="02040602050305030304" charset="0"/>
              <a:ea typeface="Inter Bold" pitchFamily="34" charset="-122"/>
              <a:cs typeface="Book Antiqua" panose="02040602050305030304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1530906" y="3456384"/>
            <a:ext cx="5507593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Book Antiqua" panose="02040602050305030304" charset="0"/>
                <a:ea typeface="Inter" panose="02000503000000020004" pitchFamily="34" charset="-122"/>
                <a:cs typeface="Book Antiqua" panose="02040602050305030304" charset="0"/>
              </a:rPr>
              <a:t>CRUD tasks, filters, progress, recommendation engine, focus mode.</a:t>
            </a:r>
            <a:endParaRPr lang="en-US" sz="1750" dirty="0">
              <a:solidFill>
                <a:srgbClr val="E5E0DF"/>
              </a:solidFill>
              <a:latin typeface="Book Antiqua" panose="02040602050305030304" charset="0"/>
              <a:ea typeface="Inter" panose="02000503000000020004" pitchFamily="34" charset="-122"/>
              <a:cs typeface="Book Antiqua" panose="02040602050305030304" charset="0"/>
            </a:endParaRPr>
          </a:p>
        </p:txBody>
      </p:sp>
      <p:sp>
        <p:nvSpPr>
          <p:cNvPr id="8" name="Shape 6"/>
          <p:cNvSpPr/>
          <p:nvPr/>
        </p:nvSpPr>
        <p:spPr>
          <a:xfrm>
            <a:off x="793790" y="463581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878860" y="4678323"/>
            <a:ext cx="340162" cy="42529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E5E0DF"/>
                </a:solidFill>
                <a:latin typeface="Book Antiqua" panose="02040602050305030304" charset="0"/>
                <a:ea typeface="Inter Bold" pitchFamily="34" charset="-122"/>
                <a:cs typeface="Book Antiqua" panose="02040602050305030304" charset="0"/>
              </a:rPr>
              <a:t>2</a:t>
            </a:r>
            <a:endParaRPr lang="en-US" sz="2650" b="1" dirty="0">
              <a:solidFill>
                <a:srgbClr val="E5E0DF"/>
              </a:solidFill>
              <a:latin typeface="Book Antiqua" panose="02040602050305030304" charset="0"/>
              <a:ea typeface="Inter Bold" pitchFamily="34" charset="-122"/>
              <a:cs typeface="Book Antiqua" panose="02040602050305030304" charset="0"/>
            </a:endParaRPr>
          </a:p>
        </p:txBody>
      </p:sp>
      <p:sp>
        <p:nvSpPr>
          <p:cNvPr id="10" name="Text 8"/>
          <p:cNvSpPr/>
          <p:nvPr/>
        </p:nvSpPr>
        <p:spPr>
          <a:xfrm>
            <a:off x="1530906" y="4713684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Book Antiqua" panose="02040602050305030304" charset="0"/>
                <a:ea typeface="Inter Bold" pitchFamily="34" charset="-122"/>
                <a:cs typeface="Book Antiqua" panose="02040602050305030304" charset="0"/>
              </a:rPr>
              <a:t>Should-haves</a:t>
            </a:r>
            <a:endParaRPr lang="en-US" sz="2200" b="1" dirty="0">
              <a:solidFill>
                <a:srgbClr val="E5E0DF"/>
              </a:solidFill>
              <a:latin typeface="Book Antiqua" panose="02040602050305030304" charset="0"/>
              <a:ea typeface="Inter Bold" pitchFamily="34" charset="-122"/>
              <a:cs typeface="Book Antiqua" panose="02040602050305030304" charset="0"/>
            </a:endParaRPr>
          </a:p>
        </p:txBody>
      </p:sp>
      <p:sp>
        <p:nvSpPr>
          <p:cNvPr id="11" name="Text 9"/>
          <p:cNvSpPr/>
          <p:nvPr/>
        </p:nvSpPr>
        <p:spPr>
          <a:xfrm>
            <a:off x="1530906" y="5294828"/>
            <a:ext cx="5507593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Book Antiqua" panose="02040602050305030304" charset="0"/>
                <a:ea typeface="Inter" panose="02000503000000020004" pitchFamily="34" charset="-122"/>
                <a:cs typeface="Book Antiqua" panose="02040602050305030304" charset="0"/>
              </a:rPr>
              <a:t>ECT, warnings, custom dropdowns.</a:t>
            </a:r>
            <a:endParaRPr lang="en-US" sz="1750" dirty="0">
              <a:solidFill>
                <a:srgbClr val="E5E0DF"/>
              </a:solidFill>
              <a:latin typeface="Book Antiqua" panose="02040602050305030304" charset="0"/>
              <a:ea typeface="Inter" panose="02000503000000020004" pitchFamily="34" charset="-122"/>
              <a:cs typeface="Book Antiqua" panose="02040602050305030304" charset="0"/>
            </a:endParaRPr>
          </a:p>
        </p:txBody>
      </p:sp>
      <p:sp>
        <p:nvSpPr>
          <p:cNvPr id="12" name="Shape 10"/>
          <p:cNvSpPr/>
          <p:nvPr/>
        </p:nvSpPr>
        <p:spPr>
          <a:xfrm>
            <a:off x="793790" y="611135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878860" y="6153864"/>
            <a:ext cx="340162" cy="42529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E5E0DF"/>
                </a:solidFill>
                <a:latin typeface="Book Antiqua" panose="02040602050305030304" charset="0"/>
                <a:ea typeface="Inter Bold" pitchFamily="34" charset="-122"/>
                <a:cs typeface="Book Antiqua" panose="02040602050305030304" charset="0"/>
              </a:rPr>
              <a:t>3</a:t>
            </a:r>
            <a:endParaRPr lang="en-US" sz="2650" b="1" dirty="0">
              <a:solidFill>
                <a:srgbClr val="E5E0DF"/>
              </a:solidFill>
              <a:latin typeface="Book Antiqua" panose="02040602050305030304" charset="0"/>
              <a:ea typeface="Inter Bold" pitchFamily="34" charset="-122"/>
              <a:cs typeface="Book Antiqua" panose="02040602050305030304" charset="0"/>
            </a:endParaRPr>
          </a:p>
        </p:txBody>
      </p:sp>
      <p:sp>
        <p:nvSpPr>
          <p:cNvPr id="14" name="Text 12"/>
          <p:cNvSpPr/>
          <p:nvPr/>
        </p:nvSpPr>
        <p:spPr>
          <a:xfrm>
            <a:off x="1530906" y="6189226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Book Antiqua" panose="02040602050305030304" charset="0"/>
                <a:ea typeface="Inter Bold" pitchFamily="34" charset="-122"/>
                <a:cs typeface="Book Antiqua" panose="02040602050305030304" charset="0"/>
              </a:rPr>
              <a:t>Could-haves</a:t>
            </a:r>
            <a:endParaRPr lang="en-US" sz="2200" b="1" dirty="0">
              <a:solidFill>
                <a:srgbClr val="E5E0DF"/>
              </a:solidFill>
              <a:latin typeface="Book Antiqua" panose="02040602050305030304" charset="0"/>
              <a:ea typeface="Inter Bold" pitchFamily="34" charset="-122"/>
              <a:cs typeface="Book Antiqua" panose="02040602050305030304" charset="0"/>
            </a:endParaRPr>
          </a:p>
        </p:txBody>
      </p:sp>
      <p:sp>
        <p:nvSpPr>
          <p:cNvPr id="15" name="Text 13"/>
          <p:cNvSpPr/>
          <p:nvPr/>
        </p:nvSpPr>
        <p:spPr>
          <a:xfrm>
            <a:off x="1530906" y="6770370"/>
            <a:ext cx="5507593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Book Antiqua" panose="02040602050305030304" charset="0"/>
                <a:ea typeface="Inter" panose="02000503000000020004" pitchFamily="34" charset="-122"/>
                <a:cs typeface="Book Antiqua" panose="02040602050305030304" charset="0"/>
              </a:rPr>
              <a:t>Login, reminders, calendar view.</a:t>
            </a:r>
            <a:endParaRPr lang="en-US" sz="1750" dirty="0">
              <a:solidFill>
                <a:srgbClr val="E5E0DF"/>
              </a:solidFill>
              <a:latin typeface="Book Antiqua" panose="02040602050305030304" charset="0"/>
              <a:ea typeface="Inter" panose="02000503000000020004" pitchFamily="34" charset="-122"/>
              <a:cs typeface="Book Antiqua" panose="02040602050305030304" charset="0"/>
            </a:endParaRPr>
          </a:p>
        </p:txBody>
      </p:sp>
      <p:sp>
        <p:nvSpPr>
          <p:cNvPr id="16" name="Text 14"/>
          <p:cNvSpPr/>
          <p:nvPr/>
        </p:nvSpPr>
        <p:spPr>
          <a:xfrm>
            <a:off x="7599521" y="2094190"/>
            <a:ext cx="6244709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>
              <a:latin typeface="Book Antiqua" panose="02040602050305030304" charset="0"/>
              <a:cs typeface="Book Antiqua" panose="02040602050305030304" charset="0"/>
            </a:endParaRPr>
          </a:p>
        </p:txBody>
      </p:sp>
      <p:sp>
        <p:nvSpPr>
          <p:cNvPr id="17" name="Text 15"/>
          <p:cNvSpPr/>
          <p:nvPr/>
        </p:nvSpPr>
        <p:spPr>
          <a:xfrm>
            <a:off x="7599521" y="2661166"/>
            <a:ext cx="6244709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>
              <a:latin typeface="Book Antiqua" panose="02040602050305030304" charset="0"/>
              <a:cs typeface="Book Antiqua" panose="02040602050305030304" charset="0"/>
            </a:endParaRPr>
          </a:p>
        </p:txBody>
      </p:sp>
      <p:sp>
        <p:nvSpPr>
          <p:cNvPr id="18" name="Text 16"/>
          <p:cNvSpPr/>
          <p:nvPr/>
        </p:nvSpPr>
        <p:spPr>
          <a:xfrm>
            <a:off x="7599521" y="3250883"/>
            <a:ext cx="3402330" cy="42529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FFFFFF"/>
                </a:solidFill>
                <a:latin typeface="Book Antiqua" panose="02040602050305030304" charset="0"/>
                <a:ea typeface="Inter Bold" pitchFamily="34" charset="-122"/>
                <a:cs typeface="Book Antiqua" panose="02040602050305030304" charset="0"/>
              </a:rPr>
              <a:t>Technical Stack</a:t>
            </a:r>
            <a:endParaRPr lang="en-US" sz="2650" b="1" dirty="0">
              <a:solidFill>
                <a:srgbClr val="FFFFFF"/>
              </a:solidFill>
              <a:latin typeface="Book Antiqua" panose="02040602050305030304" charset="0"/>
              <a:ea typeface="Inter Bold" pitchFamily="34" charset="-122"/>
              <a:cs typeface="Book Antiqua" panose="02040602050305030304" charset="0"/>
            </a:endParaRPr>
          </a:p>
        </p:txBody>
      </p:sp>
      <p:sp>
        <p:nvSpPr>
          <p:cNvPr id="19" name="Shape 17"/>
          <p:cNvSpPr/>
          <p:nvPr/>
        </p:nvSpPr>
        <p:spPr>
          <a:xfrm>
            <a:off x="7599521" y="3931325"/>
            <a:ext cx="6244709" cy="1775817"/>
          </a:xfrm>
          <a:prstGeom prst="roundRect">
            <a:avLst>
              <a:gd name="adj" fmla="val 5365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20" name="Text 18"/>
          <p:cNvSpPr/>
          <p:nvPr/>
        </p:nvSpPr>
        <p:spPr>
          <a:xfrm>
            <a:off x="7833955" y="4165759"/>
            <a:ext cx="5699522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Book Antiqua" panose="02040602050305030304" charset="0"/>
                <a:ea typeface="Inter Bold" pitchFamily="34" charset="-122"/>
                <a:cs typeface="Book Antiqua" panose="02040602050305030304" charset="0"/>
              </a:rPr>
              <a:t>HTML + CSS + JavaScript + LocalStorage</a:t>
            </a:r>
            <a:endParaRPr lang="en-US" sz="2200" b="1" dirty="0">
              <a:solidFill>
                <a:srgbClr val="E5E0DF"/>
              </a:solidFill>
              <a:latin typeface="Book Antiqua" panose="02040602050305030304" charset="0"/>
              <a:ea typeface="Inter Bold" pitchFamily="34" charset="-122"/>
              <a:cs typeface="Book Antiqua" panose="02040602050305030304" charset="0"/>
            </a:endParaRPr>
          </a:p>
        </p:txBody>
      </p:sp>
      <p:sp>
        <p:nvSpPr>
          <p:cNvPr id="21" name="Text 19"/>
          <p:cNvSpPr/>
          <p:nvPr/>
        </p:nvSpPr>
        <p:spPr>
          <a:xfrm>
            <a:off x="7833955" y="4746903"/>
            <a:ext cx="5775841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Book Antiqua" panose="02040602050305030304" charset="0"/>
                <a:ea typeface="Inter" panose="02000503000000020004" pitchFamily="34" charset="-122"/>
                <a:cs typeface="Book Antiqua" panose="02040602050305030304" charset="0"/>
              </a:rPr>
              <a:t>Chosen for fast iteration, lightweight design, and full UI control.</a:t>
            </a:r>
            <a:endParaRPr lang="en-US" sz="1750" dirty="0">
              <a:solidFill>
                <a:srgbClr val="E5E0DF"/>
              </a:solidFill>
              <a:latin typeface="Book Antiqua" panose="02040602050305030304" charset="0"/>
              <a:ea typeface="Inter" panose="02000503000000020004" pitchFamily="34" charset="-122"/>
              <a:cs typeface="Book Antiqua" panose="02040602050305030304" charset="0"/>
            </a:endParaRPr>
          </a:p>
        </p:txBody>
      </p:sp>
      <p:sp>
        <p:nvSpPr>
          <p:cNvPr id="22" name="Rectangles 21"/>
          <p:cNvSpPr/>
          <p:nvPr/>
        </p:nvSpPr>
        <p:spPr>
          <a:xfrm>
            <a:off x="12708255" y="7711440"/>
            <a:ext cx="1917065" cy="474345"/>
          </a:xfrm>
          <a:prstGeom prst="rect">
            <a:avLst/>
          </a:prstGeom>
          <a:solidFill>
            <a:srgbClr val="272525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3198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8066" y="564118"/>
            <a:ext cx="5337691" cy="64115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b="1" dirty="0">
                <a:solidFill>
                  <a:srgbClr val="000000"/>
                </a:solidFill>
                <a:latin typeface="Book Antiqua" panose="02040602050305030304" charset="0"/>
                <a:ea typeface="Inter Bold" pitchFamily="34" charset="-122"/>
                <a:cs typeface="Book Antiqua" panose="02040602050305030304" charset="0"/>
              </a:rPr>
              <a:t>Future Improvements</a:t>
            </a:r>
            <a:endParaRPr lang="en-US" sz="4000" b="1" dirty="0">
              <a:solidFill>
                <a:srgbClr val="000000"/>
              </a:solidFill>
              <a:latin typeface="Book Antiqua" panose="02040602050305030304" charset="0"/>
              <a:ea typeface="Inter Bold" pitchFamily="34" charset="-122"/>
              <a:cs typeface="Book Antiqua" panose="02040602050305030304" charset="0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066" y="1512927"/>
            <a:ext cx="1025843" cy="123098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949053" y="1718072"/>
            <a:ext cx="2564606" cy="32051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Book Antiqua" panose="02040602050305030304" charset="0"/>
                <a:ea typeface="Inter Bold" pitchFamily="34" charset="-122"/>
                <a:cs typeface="Book Antiqua" panose="02040602050305030304" charset="0"/>
              </a:rPr>
              <a:t>Login + Cloud Sync</a:t>
            </a:r>
            <a:endParaRPr lang="en-US" sz="2000" b="1" dirty="0">
              <a:solidFill>
                <a:srgbClr val="000000"/>
              </a:solidFill>
              <a:latin typeface="Book Antiqua" panose="02040602050305030304" charset="0"/>
              <a:ea typeface="Inter Bold" pitchFamily="34" charset="-122"/>
              <a:cs typeface="Book Antiqua" panose="02040602050305030304" charset="0"/>
            </a:endParaRPr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066" y="2743914"/>
            <a:ext cx="1025843" cy="1230987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1949053" y="2949059"/>
            <a:ext cx="2564606" cy="32051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Book Antiqua" panose="02040602050305030304" charset="0"/>
                <a:ea typeface="Inter Bold" pitchFamily="34" charset="-122"/>
                <a:cs typeface="Book Antiqua" panose="02040602050305030304" charset="0"/>
              </a:rPr>
              <a:t>Calendar View</a:t>
            </a:r>
            <a:endParaRPr lang="en-US" sz="2000" b="1" dirty="0">
              <a:solidFill>
                <a:srgbClr val="000000"/>
              </a:solidFill>
              <a:latin typeface="Book Antiqua" panose="02040602050305030304" charset="0"/>
              <a:ea typeface="Inter Bold" pitchFamily="34" charset="-122"/>
              <a:cs typeface="Book Antiqua" panose="02040602050305030304" charset="0"/>
            </a:endParaRPr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066" y="3974902"/>
            <a:ext cx="1025843" cy="1230987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1949053" y="4180046"/>
            <a:ext cx="2564606" cy="32051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Book Antiqua" panose="02040602050305030304" charset="0"/>
                <a:ea typeface="Inter Bold" pitchFamily="34" charset="-122"/>
                <a:cs typeface="Book Antiqua" panose="02040602050305030304" charset="0"/>
              </a:rPr>
              <a:t>AI Task Breakdown</a:t>
            </a:r>
            <a:endParaRPr lang="en-US" sz="2000" b="1" dirty="0">
              <a:solidFill>
                <a:srgbClr val="000000"/>
              </a:solidFill>
              <a:latin typeface="Book Antiqua" panose="02040602050305030304" charset="0"/>
              <a:ea typeface="Inter Bold" pitchFamily="34" charset="-122"/>
              <a:cs typeface="Book Antiqua" panose="02040602050305030304" charset="0"/>
            </a:endParaRPr>
          </a:p>
        </p:txBody>
      </p:sp>
      <p:pic>
        <p:nvPicPr>
          <p:cNvPr id="10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8066" y="5205889"/>
            <a:ext cx="1025843" cy="1230987"/>
          </a:xfrm>
          <a:prstGeom prst="rect">
            <a:avLst/>
          </a:prstGeom>
        </p:spPr>
      </p:pic>
      <p:sp>
        <p:nvSpPr>
          <p:cNvPr id="11" name="Text 4"/>
          <p:cNvSpPr/>
          <p:nvPr/>
        </p:nvSpPr>
        <p:spPr>
          <a:xfrm>
            <a:off x="1949053" y="5411033"/>
            <a:ext cx="2564606" cy="32051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Book Antiqua" panose="02040602050305030304" charset="0"/>
                <a:ea typeface="Inter Bold" pitchFamily="34" charset="-122"/>
                <a:cs typeface="Book Antiqua" panose="02040602050305030304" charset="0"/>
              </a:rPr>
              <a:t>Gamification</a:t>
            </a:r>
            <a:endParaRPr lang="en-US" sz="2000" b="1" dirty="0">
              <a:solidFill>
                <a:srgbClr val="000000"/>
              </a:solidFill>
              <a:latin typeface="Book Antiqua" panose="02040602050305030304" charset="0"/>
              <a:ea typeface="Inter Bold" pitchFamily="34" charset="-122"/>
              <a:cs typeface="Book Antiqua" panose="02040602050305030304" charset="0"/>
            </a:endParaRPr>
          </a:p>
        </p:txBody>
      </p:sp>
      <p:pic>
        <p:nvPicPr>
          <p:cNvPr id="12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8066" y="6436876"/>
            <a:ext cx="1025843" cy="1230987"/>
          </a:xfrm>
          <a:prstGeom prst="rect">
            <a:avLst/>
          </a:prstGeom>
        </p:spPr>
      </p:pic>
      <p:sp>
        <p:nvSpPr>
          <p:cNvPr id="13" name="Text 5"/>
          <p:cNvSpPr/>
          <p:nvPr/>
        </p:nvSpPr>
        <p:spPr>
          <a:xfrm>
            <a:off x="1949053" y="6642021"/>
            <a:ext cx="2564606" cy="32051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Book Antiqua" panose="02040602050305030304" charset="0"/>
                <a:ea typeface="Inter Bold" pitchFamily="34" charset="-122"/>
                <a:cs typeface="Book Antiqua" panose="02040602050305030304" charset="0"/>
              </a:rPr>
              <a:t>Cross-device Sync</a:t>
            </a:r>
            <a:endParaRPr lang="en-US" sz="2000" b="1" dirty="0">
              <a:solidFill>
                <a:srgbClr val="000000"/>
              </a:solidFill>
              <a:latin typeface="Book Antiqua" panose="02040602050305030304" charset="0"/>
              <a:ea typeface="Inter Bold" pitchFamily="34" charset="-122"/>
              <a:cs typeface="Book Antiqua" panose="02040602050305030304" charset="0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DIAGRAM_VIRTUALLY_FRAME" val="{&quot;height&quot;:204.1218897637795,&quot;left&quot;:62.50314960629921,&quot;top&quot;:292.0312598425197,&quot;width&quot;:1026.9843307086612}"/>
</p:tagLst>
</file>

<file path=ppt/tags/tag10.xml><?xml version="1.0" encoding="utf-8"?>
<p:tagLst xmlns:p="http://schemas.openxmlformats.org/presentationml/2006/main">
  <p:tag name="KSO_WM_DIAGRAM_VIRTUALLY_FRAME" val="{&quot;height&quot;:204.1218897637795,&quot;left&quot;:62.50314960629921,&quot;top&quot;:292.0312598425197,&quot;width&quot;:1026.9843307086612}"/>
</p:tagLst>
</file>

<file path=ppt/tags/tag11.xml><?xml version="1.0" encoding="utf-8"?>
<p:tagLst xmlns:p="http://schemas.openxmlformats.org/presentationml/2006/main">
  <p:tag name="KSO_WM_DIAGRAM_VIRTUALLY_FRAME" val="{&quot;height&quot;:204.1218897637795,&quot;left&quot;:62.50314960629921,&quot;top&quot;:292.0312598425197,&quot;width&quot;:1026.9843307086612}"/>
</p:tagLst>
</file>

<file path=ppt/tags/tag12.xml><?xml version="1.0" encoding="utf-8"?>
<p:tagLst xmlns:p="http://schemas.openxmlformats.org/presentationml/2006/main">
  <p:tag name="KSO_WM_DIAGRAM_VIRTUALLY_FRAME" val="{&quot;height&quot;:204.1218897637795,&quot;left&quot;:62.50314960629921,&quot;top&quot;:292.0312598425197,&quot;width&quot;:1026.9843307086612}"/>
</p:tagLst>
</file>

<file path=ppt/tags/tag13.xml><?xml version="1.0" encoding="utf-8"?>
<p:tagLst xmlns:p="http://schemas.openxmlformats.org/presentationml/2006/main">
  <p:tag name="KSO_WM_DIAGRAM_VIRTUALLY_FRAME" val="{&quot;height&quot;:204.1218897637795,&quot;left&quot;:62.50314960629921,&quot;top&quot;:292.0312598425197,&quot;width&quot;:1026.9843307086612}"/>
</p:tagLst>
</file>

<file path=ppt/tags/tag14.xml><?xml version="1.0" encoding="utf-8"?>
<p:tagLst xmlns:p="http://schemas.openxmlformats.org/presentationml/2006/main">
  <p:tag name="KSO_WM_DIAGRAM_VIRTUALLY_FRAME" val="{&quot;height&quot;:204.1218897637795,&quot;left&quot;:62.50314960629921,&quot;top&quot;:292.0312598425197,&quot;width&quot;:1026.9843307086612}"/>
</p:tagLst>
</file>

<file path=ppt/tags/tag15.xml><?xml version="1.0" encoding="utf-8"?>
<p:tagLst xmlns:p="http://schemas.openxmlformats.org/presentationml/2006/main">
  <p:tag name="KSO_WM_DIAGRAM_VIRTUALLY_FRAME" val="{&quot;height&quot;:204.1218897637795,&quot;left&quot;:62.50314960629921,&quot;top&quot;:292.0312598425197,&quot;width&quot;:1026.9843307086612}"/>
</p:tagLst>
</file>

<file path=ppt/tags/tag16.xml><?xml version="1.0" encoding="utf-8"?>
<p:tagLst xmlns:p="http://schemas.openxmlformats.org/presentationml/2006/main">
  <p:tag name="KSO_WM_DIAGRAM_VIRTUALLY_FRAME" val="{&quot;height&quot;:155.13755905511812,&quot;left&quot;:512.7374803149606,&quot;top&quot;:296.1562204724409,&quot;width&quot;:309.34692913385834}"/>
</p:tagLst>
</file>

<file path=ppt/tags/tag17.xml><?xml version="1.0" encoding="utf-8"?>
<p:tagLst xmlns:p="http://schemas.openxmlformats.org/presentationml/2006/main">
  <p:tag name="KSO_WM_DIAGRAM_VIRTUALLY_FRAME" val="{&quot;height&quot;:155.13755905511812,&quot;left&quot;:512.7374803149606,&quot;top&quot;:296.1562204724409,&quot;width&quot;:309.34692913385834}"/>
</p:tagLst>
</file>

<file path=ppt/tags/tag18.xml><?xml version="1.0" encoding="utf-8"?>
<p:tagLst xmlns:p="http://schemas.openxmlformats.org/presentationml/2006/main">
  <p:tag name="KSO_WM_DIAGRAM_VIRTUALLY_FRAME" val="{&quot;height&quot;:155.13755905511812,&quot;left&quot;:512.7374803149606,&quot;top&quot;:296.1562204724409,&quot;width&quot;:309.34692913385834}"/>
</p:tagLst>
</file>

<file path=ppt/tags/tag19.xml><?xml version="1.0" encoding="utf-8"?>
<p:tagLst xmlns:p="http://schemas.openxmlformats.org/presentationml/2006/main">
  <p:tag name="KSO_WM_DIAGRAM_VIRTUALLY_FRAME" val="{&quot;height&quot;:155.13755905511812,&quot;left&quot;:512.7374803149606,&quot;top&quot;:296.1562204724409,&quot;width&quot;:309.34692913385834}"/>
</p:tagLst>
</file>

<file path=ppt/tags/tag2.xml><?xml version="1.0" encoding="utf-8"?>
<p:tagLst xmlns:p="http://schemas.openxmlformats.org/presentationml/2006/main">
  <p:tag name="KSO_WM_DIAGRAM_VIRTUALLY_FRAME" val="{&quot;height&quot;:204.1218897637795,&quot;left&quot;:62.50314960629921,&quot;top&quot;:292.0312598425197,&quot;width&quot;:1026.9843307086612}"/>
</p:tagLst>
</file>

<file path=ppt/tags/tag20.xml><?xml version="1.0" encoding="utf-8"?>
<p:tagLst xmlns:p="http://schemas.openxmlformats.org/presentationml/2006/main">
  <p:tag name="KSO_WM_DIAGRAM_VIRTUALLY_FRAME" val="{&quot;height&quot;:155.13755905511812,&quot;left&quot;:512.7374803149606,&quot;top&quot;:296.1562204724409,&quot;width&quot;:309.34692913385834}"/>
</p:tagLst>
</file>

<file path=ppt/tags/tag21.xml><?xml version="1.0" encoding="utf-8"?>
<p:tagLst xmlns:p="http://schemas.openxmlformats.org/presentationml/2006/main">
  <p:tag name="KSO_WM_DIAGRAM_VIRTUALLY_FRAME" val="{&quot;height&quot;:155.13755905511812,&quot;left&quot;:512.7374803149606,&quot;top&quot;:296.1562204724409,&quot;width&quot;:309.34692913385834}"/>
</p:tagLst>
</file>

<file path=ppt/tags/tag22.xml><?xml version="1.0" encoding="utf-8"?>
<p:tagLst xmlns:p="http://schemas.openxmlformats.org/presentationml/2006/main">
  <p:tag name="KSO_WM_DIAGRAM_VIRTUALLY_FRAME" val="{&quot;height&quot;:248.45622047244092,&quot;left&quot;:62.50314960629921,&quot;top&quot;:245.5312598425197,&quot;width&quot;:1026.9937795275594}"/>
</p:tagLst>
</file>

<file path=ppt/tags/tag23.xml><?xml version="1.0" encoding="utf-8"?>
<p:tagLst xmlns:p="http://schemas.openxmlformats.org/presentationml/2006/main">
  <p:tag name="KSO_WM_DIAGRAM_VIRTUALLY_FRAME" val="{&quot;height&quot;:248.45622047244092,&quot;left&quot;:62.50314960629921,&quot;top&quot;:245.5312598425197,&quot;width&quot;:1026.9937795275594}"/>
</p:tagLst>
</file>

<file path=ppt/tags/tag24.xml><?xml version="1.0" encoding="utf-8"?>
<p:tagLst xmlns:p="http://schemas.openxmlformats.org/presentationml/2006/main">
  <p:tag name="KSO_WM_DIAGRAM_VIRTUALLY_FRAME" val="{&quot;height&quot;:248.45622047244092,&quot;left&quot;:62.50314960629921,&quot;top&quot;:245.5312598425197,&quot;width&quot;:1026.9937795275594}"/>
</p:tagLst>
</file>

<file path=ppt/tags/tag25.xml><?xml version="1.0" encoding="utf-8"?>
<p:tagLst xmlns:p="http://schemas.openxmlformats.org/presentationml/2006/main">
  <p:tag name="KSO_WM_DIAGRAM_VIRTUALLY_FRAME" val="{&quot;height&quot;:248.45622047244092,&quot;left&quot;:62.50314960629921,&quot;top&quot;:245.5312598425197,&quot;width&quot;:1026.9937795275594}"/>
</p:tagLst>
</file>

<file path=ppt/tags/tag26.xml><?xml version="1.0" encoding="utf-8"?>
<p:tagLst xmlns:p="http://schemas.openxmlformats.org/presentationml/2006/main">
  <p:tag name="KSO_WM_DIAGRAM_VIRTUALLY_FRAME" val="{&quot;height&quot;:248.45622047244092,&quot;left&quot;:62.50314960629921,&quot;top&quot;:245.5312598425197,&quot;width&quot;:1026.9937795275594}"/>
</p:tagLst>
</file>

<file path=ppt/tags/tag27.xml><?xml version="1.0" encoding="utf-8"?>
<p:tagLst xmlns:p="http://schemas.openxmlformats.org/presentationml/2006/main">
  <p:tag name="KSO_WM_DIAGRAM_VIRTUALLY_FRAME" val="{&quot;height&quot;:248.45622047244092,&quot;left&quot;:62.50314960629921,&quot;top&quot;:245.5312598425197,&quot;width&quot;:1026.9937795275594}"/>
</p:tagLst>
</file>

<file path=ppt/tags/tag28.xml><?xml version="1.0" encoding="utf-8"?>
<p:tagLst xmlns:p="http://schemas.openxmlformats.org/presentationml/2006/main">
  <p:tag name="KSO_WM_DIAGRAM_VIRTUALLY_FRAME" val="{&quot;height&quot;:248.45622047244092,&quot;left&quot;:62.50314960629921,&quot;top&quot;:245.5312598425197,&quot;width&quot;:1026.9937795275594}"/>
</p:tagLst>
</file>

<file path=ppt/tags/tag29.xml><?xml version="1.0" encoding="utf-8"?>
<p:tagLst xmlns:p="http://schemas.openxmlformats.org/presentationml/2006/main">
  <p:tag name="KSO_WM_DIAGRAM_VIRTUALLY_FRAME" val="{&quot;height&quot;:248.45622047244092,&quot;left&quot;:62.50314960629921,&quot;top&quot;:245.5312598425197,&quot;width&quot;:1026.9937795275594}"/>
</p:tagLst>
</file>

<file path=ppt/tags/tag3.xml><?xml version="1.0" encoding="utf-8"?>
<p:tagLst xmlns:p="http://schemas.openxmlformats.org/presentationml/2006/main">
  <p:tag name="KSO_WM_DIAGRAM_VIRTUALLY_FRAME" val="{&quot;height&quot;:204.1218897637795,&quot;left&quot;:62.50314960629921,&quot;top&quot;:292.0312598425197,&quot;width&quot;:1026.9843307086612}"/>
</p:tagLst>
</file>

<file path=ppt/tags/tag30.xml><?xml version="1.0" encoding="utf-8"?>
<p:tagLst xmlns:p="http://schemas.openxmlformats.org/presentationml/2006/main">
  <p:tag name="KSO_WM_DIAGRAM_VIRTUALLY_FRAME" val="{&quot;height&quot;:248.45622047244092,&quot;left&quot;:62.50314960629921,&quot;top&quot;:245.5312598425197,&quot;width&quot;:1026.9937795275594}"/>
</p:tagLst>
</file>

<file path=ppt/tags/tag31.xml><?xml version="1.0" encoding="utf-8"?>
<p:tagLst xmlns:p="http://schemas.openxmlformats.org/presentationml/2006/main">
  <p:tag name="KSO_WM_DIAGRAM_VIRTUALLY_FRAME" val="{&quot;height&quot;:248.45622047244092,&quot;left&quot;:62.50314960629921,&quot;top&quot;:245.5312598425197,&quot;width&quot;:1026.9937795275594}"/>
</p:tagLst>
</file>

<file path=ppt/tags/tag32.xml><?xml version="1.0" encoding="utf-8"?>
<p:tagLst xmlns:p="http://schemas.openxmlformats.org/presentationml/2006/main">
  <p:tag name="KSO_WM_DIAGRAM_VIRTUALLY_FRAME" val="{&quot;height&quot;:248.45622047244092,&quot;left&quot;:62.50314960629921,&quot;top&quot;:245.5312598425197,&quot;width&quot;:1026.9937795275594}"/>
</p:tagLst>
</file>

<file path=ppt/tags/tag33.xml><?xml version="1.0" encoding="utf-8"?>
<p:tagLst xmlns:p="http://schemas.openxmlformats.org/presentationml/2006/main">
  <p:tag name="KSO_WM_DIAGRAM_VIRTUALLY_FRAME" val="{&quot;height&quot;:248.45622047244092,&quot;left&quot;:62.50314960629921,&quot;top&quot;:245.5312598425197,&quot;width&quot;:1026.9937795275594}"/>
</p:tagLst>
</file>

<file path=ppt/tags/tag4.xml><?xml version="1.0" encoding="utf-8"?>
<p:tagLst xmlns:p="http://schemas.openxmlformats.org/presentationml/2006/main">
  <p:tag name="KSO_WM_DIAGRAM_VIRTUALLY_FRAME" val="{&quot;height&quot;:204.1218897637795,&quot;left&quot;:62.50314960629921,&quot;top&quot;:292.0312598425197,&quot;width&quot;:1026.9843307086612}"/>
</p:tagLst>
</file>

<file path=ppt/tags/tag5.xml><?xml version="1.0" encoding="utf-8"?>
<p:tagLst xmlns:p="http://schemas.openxmlformats.org/presentationml/2006/main">
  <p:tag name="KSO_WM_DIAGRAM_VIRTUALLY_FRAME" val="{&quot;height&quot;:204.1218897637795,&quot;left&quot;:62.50314960629921,&quot;top&quot;:292.0312598425197,&quot;width&quot;:1026.9843307086612}"/>
</p:tagLst>
</file>

<file path=ppt/tags/tag6.xml><?xml version="1.0" encoding="utf-8"?>
<p:tagLst xmlns:p="http://schemas.openxmlformats.org/presentationml/2006/main">
  <p:tag name="KSO_WM_DIAGRAM_VIRTUALLY_FRAME" val="{&quot;height&quot;:204.1218897637795,&quot;left&quot;:62.50314960629921,&quot;top&quot;:292.0312598425197,&quot;width&quot;:1026.9843307086612}"/>
</p:tagLst>
</file>

<file path=ppt/tags/tag7.xml><?xml version="1.0" encoding="utf-8"?>
<p:tagLst xmlns:p="http://schemas.openxmlformats.org/presentationml/2006/main">
  <p:tag name="KSO_WM_DIAGRAM_VIRTUALLY_FRAME" val="{&quot;height&quot;:204.1218897637795,&quot;left&quot;:62.50314960629921,&quot;top&quot;:292.0312598425197,&quot;width&quot;:1026.9843307086612}"/>
</p:tagLst>
</file>

<file path=ppt/tags/tag8.xml><?xml version="1.0" encoding="utf-8"?>
<p:tagLst xmlns:p="http://schemas.openxmlformats.org/presentationml/2006/main">
  <p:tag name="KSO_WM_DIAGRAM_VIRTUALLY_FRAME" val="{&quot;height&quot;:204.1218897637795,&quot;left&quot;:62.50314960629921,&quot;top&quot;:292.0312598425197,&quot;width&quot;:1026.9843307086612}"/>
</p:tagLst>
</file>

<file path=ppt/tags/tag9.xml><?xml version="1.0" encoding="utf-8"?>
<p:tagLst xmlns:p="http://schemas.openxmlformats.org/presentationml/2006/main">
  <p:tag name="KSO_WM_DIAGRAM_VIRTUALLY_FRAME" val="{&quot;height&quot;:204.1218897637795,&quot;left&quot;:62.50314960629921,&quot;top&quot;:292.0312598425197,&quot;width&quot;:1026.9843307086612}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2194</Words>
  <Application>WPS Presentation</Application>
  <PresentationFormat>On-screen Show (16:9)</PresentationFormat>
  <Paragraphs>130</Paragraphs>
  <Slides>10</Slides>
  <Notes>10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27" baseType="lpstr">
      <vt:lpstr>Arial</vt:lpstr>
      <vt:lpstr>SimSun</vt:lpstr>
      <vt:lpstr>Wingdings</vt:lpstr>
      <vt:lpstr>Inter Bold</vt:lpstr>
      <vt:lpstr>Segoe Print</vt:lpstr>
      <vt:lpstr>Inter Bold</vt:lpstr>
      <vt:lpstr>Inter Bold</vt:lpstr>
      <vt:lpstr>Inter</vt:lpstr>
      <vt:lpstr>Inter</vt:lpstr>
      <vt:lpstr>Inter</vt:lpstr>
      <vt:lpstr>Calibri</vt:lpstr>
      <vt:lpstr>Microsoft YaHei</vt:lpstr>
      <vt:lpstr>Arial Unicode MS</vt:lpstr>
      <vt:lpstr>Times New Roman</vt:lpstr>
      <vt:lpstr>MingLiU-ExtB</vt:lpstr>
      <vt:lpstr>Book Antiqua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Thanmai Pabolu</cp:lastModifiedBy>
  <cp:revision>2</cp:revision>
  <dcterms:created xsi:type="dcterms:W3CDTF">2025-12-03T16:29:00Z</dcterms:created>
  <dcterms:modified xsi:type="dcterms:W3CDTF">2025-12-03T16:47:32Z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A25CAA6AEA2F46BA99A544C1BF23C3D1_12</vt:lpwstr>
  </property>
  <property fmtid="{D5CDD505-2E9C-101B-9397-08002B2CF9AE}" pid="3" name="KSOProductBuildVer">
    <vt:lpwstr>1033-12.2.0.23155</vt:lpwstr>
  </property>
</Properties>
</file>